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9" r:id="rId3"/>
    <p:sldId id="305" r:id="rId4"/>
    <p:sldId id="306" r:id="rId5"/>
    <p:sldId id="296" r:id="rId6"/>
    <p:sldId id="307" r:id="rId7"/>
    <p:sldId id="300" r:id="rId8"/>
    <p:sldId id="298" r:id="rId9"/>
    <p:sldId id="301" r:id="rId10"/>
    <p:sldId id="309" r:id="rId11"/>
    <p:sldId id="310" r:id="rId12"/>
    <p:sldId id="311" r:id="rId13"/>
    <p:sldId id="313" r:id="rId14"/>
    <p:sldId id="308" r:id="rId15"/>
    <p:sldId id="340" r:id="rId16"/>
    <p:sldId id="347" r:id="rId17"/>
    <p:sldId id="346" r:id="rId18"/>
    <p:sldId id="348" r:id="rId19"/>
    <p:sldId id="314" r:id="rId20"/>
    <p:sldId id="318" r:id="rId21"/>
    <p:sldId id="319" r:id="rId22"/>
    <p:sldId id="320" r:id="rId23"/>
    <p:sldId id="317" r:id="rId24"/>
    <p:sldId id="341" r:id="rId25"/>
    <p:sldId id="321" r:id="rId26"/>
    <p:sldId id="304" r:id="rId27"/>
    <p:sldId id="322" r:id="rId28"/>
    <p:sldId id="323" r:id="rId29"/>
    <p:sldId id="324" r:id="rId30"/>
    <p:sldId id="325" r:id="rId31"/>
    <p:sldId id="326" r:id="rId32"/>
    <p:sldId id="342" r:id="rId33"/>
    <p:sldId id="349" r:id="rId34"/>
    <p:sldId id="327" r:id="rId35"/>
    <p:sldId id="299" r:id="rId36"/>
    <p:sldId id="343" r:id="rId37"/>
    <p:sldId id="345" r:id="rId38"/>
    <p:sldId id="329" r:id="rId39"/>
    <p:sldId id="328" r:id="rId40"/>
    <p:sldId id="330" r:id="rId41"/>
    <p:sldId id="331" r:id="rId42"/>
    <p:sldId id="332" r:id="rId43"/>
    <p:sldId id="334" r:id="rId44"/>
    <p:sldId id="338" r:id="rId45"/>
    <p:sldId id="350" r:id="rId46"/>
    <p:sldId id="351" r:id="rId47"/>
    <p:sldId id="336" r:id="rId48"/>
    <p:sldId id="335" r:id="rId49"/>
    <p:sldId id="337" r:id="rId50"/>
    <p:sldId id="353" r:id="rId51"/>
    <p:sldId id="352" r:id="rId52"/>
    <p:sldId id="344" r:id="rId53"/>
    <p:sldId id="294" r:id="rId5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29B"/>
    <a:srgbClr val="FF9933"/>
    <a:srgbClr val="A2A1A1"/>
    <a:srgbClr val="B4C7E7"/>
    <a:srgbClr val="028009"/>
    <a:srgbClr val="A1D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621"/>
  </p:normalViewPr>
  <p:slideViewPr>
    <p:cSldViewPr snapToGrid="0">
      <p:cViewPr>
        <p:scale>
          <a:sx n="60" d="100"/>
          <a:sy n="60" d="100"/>
        </p:scale>
        <p:origin x="884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9F285-AD26-4B89-9C9C-EBCD9C0459AA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B07E2-4DC7-411B-9E93-197218949A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69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B07E2-4DC7-411B-9E93-197218949A36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008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B07E2-4DC7-411B-9E93-197218949A36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757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B07E2-4DC7-411B-9E93-197218949A3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3435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B07E2-4DC7-411B-9E93-197218949A3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249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B07E2-4DC7-411B-9E93-197218949A3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70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EEC8-D3F6-EC6B-9AAF-E3F4F1BB6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A3D4-9CBF-4399-F3BE-0F6212A00E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A9F23-DE23-CD6D-7F88-CEA8655B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272A7-B1C2-A8B7-59C1-649AA14D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ED3E-82C3-B0A1-9264-87B697BE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416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002C7-AA84-4815-8752-4B668131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58FD1-9D79-A17B-8DC0-378267915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4903B-95C4-C393-87C0-BEB02733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76094-B2BE-7F20-4A9B-D3FD4A184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597EF-955B-40B5-F4F7-47B4056F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296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CFDF-E0A7-4969-8AF8-1999A7C39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5E37-9AB9-3D9A-A028-CAAE86AFE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481BB-E65A-90F8-207C-1920A832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77694-C4E8-5F8E-A095-55ACD99E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E7D4-3F58-2B9E-F6BD-08A43718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75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E99F-0B0F-F9D6-B008-7BD69C66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83E03-F888-54AC-2C23-55B8FDDFF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91599-B5CD-5BF2-F603-ADADB0449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E8D1-E78E-2B41-FB86-5E99E5003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24EFE-ABBE-7E07-86D7-064E62D0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90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A46C-08C6-663D-03BE-342E4B35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73595-B9FB-A17D-9206-9FE3DA509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4E64-A48D-AA76-9968-11585188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4FF3B-9845-2DE8-8ACD-B2A1DC56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957A5-D41E-818E-7B13-AE8E1611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05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BF8F-4CBA-5EB5-B9AB-8A0C8A97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C483-40AD-D76F-326D-F540EE91E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DB862-7848-C4EE-8542-D5B183D7B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CF24E-DC86-FD6C-9ABC-CDE94225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F6135-1D7A-9BB2-9239-550B48F0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22CB3-1091-9A63-2831-63274EE4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04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424B-237B-6226-43CE-59FE098B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E5CAD-9125-6B58-39D2-151D4D933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041D6-5261-4724-D8F2-BBA4D8D66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CBCF3-A0BA-CDAC-24E7-A0B882A94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55DB01-B442-A728-9989-33CF2F8F2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40AD5C-1F61-47E0-6241-154AE886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E74329-6B37-23B0-A38B-F1D78DB5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A0078-FD23-E131-23B5-E1A5DDFF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51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ACC5-9078-1C5C-0863-06DE3875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E2EF2-1D21-0B97-23BA-CDC10DEF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3BF3B-1E7F-5D5B-82B3-E918B826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94429-DB96-AB33-77DD-9ADE3026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94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78F3C-3951-517C-6F32-FE3D7488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59E05-D6C1-EA65-EB38-1C41A8F9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EEB5E-4409-A293-C023-B710888F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562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3954-973C-B36C-A20A-0CCB083B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37B79-CC8C-FFB8-9F50-2C923C24C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7FB89-86D0-B4EC-5BE5-189618F35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95271-75CE-4201-0501-CC4E81DA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8250E-C866-7AC4-941C-2D5CDBB8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EE4BB-ADE7-9E7D-60F4-1B7D8CB2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700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85A04-FE9C-4AB5-AF3B-A18D317A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B0C96-57F5-F352-AD6C-0E3601F3E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D387E-FFB4-D898-8D60-F1DFDAD87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3560D-5D3F-079D-ED44-745D3888F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A1C9C-41DE-DFBC-9593-7BEBB6DE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750BB-F7DA-3B57-7C9B-4EDE3AB9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237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3A22A-8F2E-6883-8462-3473526E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1C7E1-378C-51E3-80BA-C03CE5B5D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5BFC-F8C2-F88F-75F8-0CDCA00FF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9FD5B-DA61-4E67-8016-D933FA2C5686}" type="datetimeFigureOut">
              <a:rPr lang="it-IT" smtClean="0"/>
              <a:t>27/07/2022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5BB28-C528-3922-06DA-8961EB4DD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32CD4-85FD-EF56-AA0F-2D56730D8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0479A-7D3E-458D-9E73-35B7DCC80E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1.jpeg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5.jpe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jpe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4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LaErre9/CSD_Air_Humidifie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3501BA-B5E9-EA8E-3E4C-64A13213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434" y="721206"/>
            <a:ext cx="4889133" cy="486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1C49E-D16B-E631-AAF2-8558D63E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046" y="1122363"/>
            <a:ext cx="10691446" cy="2387600"/>
          </a:xfrm>
        </p:spPr>
        <p:txBody>
          <a:bodyPr>
            <a:normAutofit/>
          </a:bodyPr>
          <a:lstStyle/>
          <a:p>
            <a:pPr algn="l"/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lang="it-IT" sz="4800" b="1" i="1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Humidifier</a:t>
            </a:r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 STM32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5C4E6-72CA-7C39-2295-0A27A81C9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46" y="3509963"/>
            <a:ext cx="10034955" cy="1655762"/>
          </a:xfrm>
        </p:spPr>
        <p:txBody>
          <a:bodyPr/>
          <a:lstStyle/>
          <a:p>
            <a:pPr algn="l"/>
            <a:r>
              <a:rPr lang="it-IT">
                <a:latin typeface="Abadi Extra Light" panose="020B0204020104020204" pitchFamily="34" charset="0"/>
                <a:cs typeface="Arial" panose="020B0604020202020204" pitchFamily="34" charset="0"/>
              </a:rPr>
              <a:t>Computer System Design, A.A 2021/2022</a:t>
            </a:r>
            <a:br>
              <a:rPr lang="it-IT">
                <a:latin typeface="Abadi Extra Light" panose="020B0204020104020204" pitchFamily="34" charset="0"/>
                <a:cs typeface="Arial" panose="020B0604020202020204" pitchFamily="34" charset="0"/>
              </a:rPr>
            </a:br>
            <a:r>
              <a:rPr lang="it-IT">
                <a:latin typeface="Abadi Extra Light" panose="020B0204020104020204" pitchFamily="34" charset="0"/>
                <a:cs typeface="Arial" panose="020B0604020202020204" pitchFamily="34" charset="0"/>
              </a:rPr>
              <a:t>Prof. Nicola Mazzocca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38190B-C282-4EC5-B7EF-8B410482FED1}"/>
              </a:ext>
            </a:extLst>
          </p:cNvPr>
          <p:cNvSpPr txBox="1">
            <a:spLocks/>
          </p:cNvSpPr>
          <p:nvPr/>
        </p:nvSpPr>
        <p:spPr>
          <a:xfrm>
            <a:off x="633046" y="5735637"/>
            <a:ext cx="10034955" cy="76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400">
                <a:latin typeface="Abadi Extra Light" panose="020B0204020104020204" pitchFamily="34" charset="0"/>
                <a:cs typeface="Arial" panose="020B0604020202020204" pitchFamily="34" charset="0"/>
              </a:rPr>
              <a:t>Antonio Romano M63001315</a:t>
            </a:r>
            <a:br>
              <a:rPr lang="it-IT" sz="1400">
                <a:latin typeface="Abadi Extra Light" panose="020B0204020104020204" pitchFamily="34" charset="0"/>
                <a:cs typeface="Arial" panose="020B0604020202020204" pitchFamily="34" charset="0"/>
              </a:rPr>
            </a:br>
            <a:r>
              <a:rPr lang="it-IT" sz="1400">
                <a:latin typeface="Abadi Extra Light" panose="020B0204020104020204" pitchFamily="34" charset="0"/>
                <a:cs typeface="Arial" panose="020B0604020202020204" pitchFamily="34" charset="0"/>
              </a:rPr>
              <a:t>Giuseppe Riccio M63001314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A296B-4D2D-6497-26C1-416B8DD1EFC4}"/>
              </a:ext>
            </a:extLst>
          </p:cNvPr>
          <p:cNvSpPr txBox="1">
            <a:spLocks/>
          </p:cNvSpPr>
          <p:nvPr/>
        </p:nvSpPr>
        <p:spPr>
          <a:xfrm>
            <a:off x="633046" y="438944"/>
            <a:ext cx="1003495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7167A5-980C-A584-0672-20201318F8E4}"/>
              </a:ext>
            </a:extLst>
          </p:cNvPr>
          <p:cNvGrpSpPr/>
          <p:nvPr/>
        </p:nvGrpSpPr>
        <p:grpSpPr>
          <a:xfrm>
            <a:off x="3731161" y="2615013"/>
            <a:ext cx="474822" cy="210181"/>
            <a:chOff x="3687178" y="2489193"/>
            <a:chExt cx="785762" cy="347820"/>
          </a:xfrm>
        </p:grpSpPr>
        <p:sp>
          <p:nvSpPr>
            <p:cNvPr id="7" name="Wave 6">
              <a:extLst>
                <a:ext uri="{FF2B5EF4-FFF2-40B4-BE49-F238E27FC236}">
                  <a16:creationId xmlns:a16="http://schemas.microsoft.com/office/drawing/2014/main" id="{0195E8C6-91C0-84B7-AA10-909081F029D6}"/>
                </a:ext>
              </a:extLst>
            </p:cNvPr>
            <p:cNvSpPr/>
            <p:nvPr/>
          </p:nvSpPr>
          <p:spPr>
            <a:xfrm>
              <a:off x="3767805" y="2664618"/>
              <a:ext cx="705135" cy="172395"/>
            </a:xfrm>
            <a:custGeom>
              <a:avLst/>
              <a:gdLst>
                <a:gd name="connsiteX0" fmla="*/ 0 w 1083469"/>
                <a:gd name="connsiteY0" fmla="*/ 44648 h 357187"/>
                <a:gd name="connsiteX1" fmla="*/ 1083469 w 1083469"/>
                <a:gd name="connsiteY1" fmla="*/ 44648 h 357187"/>
                <a:gd name="connsiteX2" fmla="*/ 1083469 w 1083469"/>
                <a:gd name="connsiteY2" fmla="*/ 312539 h 357187"/>
                <a:gd name="connsiteX3" fmla="*/ 0 w 1083469"/>
                <a:gd name="connsiteY3" fmla="*/ 312539 h 357187"/>
                <a:gd name="connsiteX4" fmla="*/ 0 w 1083469"/>
                <a:gd name="connsiteY4" fmla="*/ 44648 h 357187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90537 w 1521619"/>
                <a:gd name="connsiteY0" fmla="*/ 1047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90537 w 1521619"/>
                <a:gd name="connsiteY4" fmla="*/ 104775 h 363141"/>
                <a:gd name="connsiteX0" fmla="*/ 490537 w 1900237"/>
                <a:gd name="connsiteY0" fmla="*/ 73819 h 332185"/>
                <a:gd name="connsiteX1" fmla="*/ 1900237 w 1900237"/>
                <a:gd name="connsiteY1" fmla="*/ 0 h 332185"/>
                <a:gd name="connsiteX2" fmla="*/ 1521619 w 1900237"/>
                <a:gd name="connsiteY2" fmla="*/ 236935 h 332185"/>
                <a:gd name="connsiteX3" fmla="*/ 0 w 1900237"/>
                <a:gd name="connsiteY3" fmla="*/ 332185 h 332185"/>
                <a:gd name="connsiteX4" fmla="*/ 490537 w 1900237"/>
                <a:gd name="connsiteY4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228" h="446485">
                  <a:moveTo>
                    <a:pt x="416528" y="73819"/>
                  </a:moveTo>
                  <a:cubicBezTo>
                    <a:pt x="877697" y="67866"/>
                    <a:pt x="1465072" y="148828"/>
                    <a:pt x="1826228" y="0"/>
                  </a:cubicBezTo>
                  <a:lnTo>
                    <a:pt x="1447610" y="236935"/>
                  </a:lnTo>
                  <a:cubicBezTo>
                    <a:pt x="1086454" y="385763"/>
                    <a:pt x="358585" y="128589"/>
                    <a:pt x="76010" y="446485"/>
                  </a:cubicBezTo>
                  <a:cubicBezTo>
                    <a:pt x="-98218" y="422573"/>
                    <a:pt x="70453" y="181768"/>
                    <a:pt x="152209" y="138707"/>
                  </a:cubicBezTo>
                  <a:cubicBezTo>
                    <a:pt x="181577" y="121046"/>
                    <a:pt x="179197" y="89396"/>
                    <a:pt x="416528" y="73819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Wave 6">
              <a:extLst>
                <a:ext uri="{FF2B5EF4-FFF2-40B4-BE49-F238E27FC236}">
                  <a16:creationId xmlns:a16="http://schemas.microsoft.com/office/drawing/2014/main" id="{3D3E6AE5-74E4-ED7A-0C51-1D6D8DABE574}"/>
                </a:ext>
              </a:extLst>
            </p:cNvPr>
            <p:cNvSpPr/>
            <p:nvPr/>
          </p:nvSpPr>
          <p:spPr>
            <a:xfrm>
              <a:off x="3739231" y="2566179"/>
              <a:ext cx="408907" cy="99972"/>
            </a:xfrm>
            <a:custGeom>
              <a:avLst/>
              <a:gdLst>
                <a:gd name="connsiteX0" fmla="*/ 0 w 1083469"/>
                <a:gd name="connsiteY0" fmla="*/ 44648 h 357187"/>
                <a:gd name="connsiteX1" fmla="*/ 1083469 w 1083469"/>
                <a:gd name="connsiteY1" fmla="*/ 44648 h 357187"/>
                <a:gd name="connsiteX2" fmla="*/ 1083469 w 1083469"/>
                <a:gd name="connsiteY2" fmla="*/ 312539 h 357187"/>
                <a:gd name="connsiteX3" fmla="*/ 0 w 1083469"/>
                <a:gd name="connsiteY3" fmla="*/ 312539 h 357187"/>
                <a:gd name="connsiteX4" fmla="*/ 0 w 1083469"/>
                <a:gd name="connsiteY4" fmla="*/ 44648 h 357187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90537 w 1521619"/>
                <a:gd name="connsiteY0" fmla="*/ 1047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90537 w 1521619"/>
                <a:gd name="connsiteY4" fmla="*/ 104775 h 363141"/>
                <a:gd name="connsiteX0" fmla="*/ 490537 w 1900237"/>
                <a:gd name="connsiteY0" fmla="*/ 73819 h 332185"/>
                <a:gd name="connsiteX1" fmla="*/ 1900237 w 1900237"/>
                <a:gd name="connsiteY1" fmla="*/ 0 h 332185"/>
                <a:gd name="connsiteX2" fmla="*/ 1521619 w 1900237"/>
                <a:gd name="connsiteY2" fmla="*/ 236935 h 332185"/>
                <a:gd name="connsiteX3" fmla="*/ 0 w 1900237"/>
                <a:gd name="connsiteY3" fmla="*/ 332185 h 332185"/>
                <a:gd name="connsiteX4" fmla="*/ 490537 w 1900237"/>
                <a:gd name="connsiteY4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228" h="446485">
                  <a:moveTo>
                    <a:pt x="416528" y="73819"/>
                  </a:moveTo>
                  <a:cubicBezTo>
                    <a:pt x="877697" y="67866"/>
                    <a:pt x="1465072" y="148828"/>
                    <a:pt x="1826228" y="0"/>
                  </a:cubicBezTo>
                  <a:lnTo>
                    <a:pt x="1447610" y="236935"/>
                  </a:lnTo>
                  <a:cubicBezTo>
                    <a:pt x="1086454" y="385763"/>
                    <a:pt x="358585" y="128589"/>
                    <a:pt x="76010" y="446485"/>
                  </a:cubicBezTo>
                  <a:cubicBezTo>
                    <a:pt x="-98218" y="422573"/>
                    <a:pt x="70453" y="181768"/>
                    <a:pt x="152209" y="138707"/>
                  </a:cubicBezTo>
                  <a:cubicBezTo>
                    <a:pt x="181577" y="121046"/>
                    <a:pt x="179197" y="89396"/>
                    <a:pt x="416528" y="73819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Wave 6">
              <a:extLst>
                <a:ext uri="{FF2B5EF4-FFF2-40B4-BE49-F238E27FC236}">
                  <a16:creationId xmlns:a16="http://schemas.microsoft.com/office/drawing/2014/main" id="{2CBD90B2-229F-9736-5C5E-C5AE52401FA1}"/>
                </a:ext>
              </a:extLst>
            </p:cNvPr>
            <p:cNvSpPr/>
            <p:nvPr/>
          </p:nvSpPr>
          <p:spPr>
            <a:xfrm>
              <a:off x="3687178" y="2489193"/>
              <a:ext cx="281390" cy="68796"/>
            </a:xfrm>
            <a:custGeom>
              <a:avLst/>
              <a:gdLst>
                <a:gd name="connsiteX0" fmla="*/ 0 w 1083469"/>
                <a:gd name="connsiteY0" fmla="*/ 44648 h 357187"/>
                <a:gd name="connsiteX1" fmla="*/ 1083469 w 1083469"/>
                <a:gd name="connsiteY1" fmla="*/ 44648 h 357187"/>
                <a:gd name="connsiteX2" fmla="*/ 1083469 w 1083469"/>
                <a:gd name="connsiteY2" fmla="*/ 312539 h 357187"/>
                <a:gd name="connsiteX3" fmla="*/ 0 w 1083469"/>
                <a:gd name="connsiteY3" fmla="*/ 312539 h 357187"/>
                <a:gd name="connsiteX4" fmla="*/ 0 w 1083469"/>
                <a:gd name="connsiteY4" fmla="*/ 44648 h 357187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38150 w 1521619"/>
                <a:gd name="connsiteY0" fmla="*/ 42963 h 406104"/>
                <a:gd name="connsiteX1" fmla="*/ 1521619 w 1521619"/>
                <a:gd name="connsiteY1" fmla="*/ 42963 h 406104"/>
                <a:gd name="connsiteX2" fmla="*/ 1521619 w 1521619"/>
                <a:gd name="connsiteY2" fmla="*/ 310854 h 406104"/>
                <a:gd name="connsiteX3" fmla="*/ 0 w 1521619"/>
                <a:gd name="connsiteY3" fmla="*/ 406104 h 406104"/>
                <a:gd name="connsiteX4" fmla="*/ 438150 w 1521619"/>
                <a:gd name="connsiteY4" fmla="*/ 42963 h 406104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71487 w 1521619"/>
                <a:gd name="connsiteY0" fmla="*/ 666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71487 w 1521619"/>
                <a:gd name="connsiteY4" fmla="*/ 66675 h 363141"/>
                <a:gd name="connsiteX0" fmla="*/ 490537 w 1521619"/>
                <a:gd name="connsiteY0" fmla="*/ 104775 h 363141"/>
                <a:gd name="connsiteX1" fmla="*/ 1521619 w 1521619"/>
                <a:gd name="connsiteY1" fmla="*/ 0 h 363141"/>
                <a:gd name="connsiteX2" fmla="*/ 1521619 w 1521619"/>
                <a:gd name="connsiteY2" fmla="*/ 267891 h 363141"/>
                <a:gd name="connsiteX3" fmla="*/ 0 w 1521619"/>
                <a:gd name="connsiteY3" fmla="*/ 363141 h 363141"/>
                <a:gd name="connsiteX4" fmla="*/ 490537 w 1521619"/>
                <a:gd name="connsiteY4" fmla="*/ 104775 h 363141"/>
                <a:gd name="connsiteX0" fmla="*/ 490537 w 1900237"/>
                <a:gd name="connsiteY0" fmla="*/ 73819 h 332185"/>
                <a:gd name="connsiteX1" fmla="*/ 1900237 w 1900237"/>
                <a:gd name="connsiteY1" fmla="*/ 0 h 332185"/>
                <a:gd name="connsiteX2" fmla="*/ 1521619 w 1900237"/>
                <a:gd name="connsiteY2" fmla="*/ 236935 h 332185"/>
                <a:gd name="connsiteX3" fmla="*/ 0 w 1900237"/>
                <a:gd name="connsiteY3" fmla="*/ 332185 h 332185"/>
                <a:gd name="connsiteX4" fmla="*/ 490537 w 1900237"/>
                <a:gd name="connsiteY4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33295 w 1942995"/>
                <a:gd name="connsiteY0" fmla="*/ 73819 h 332185"/>
                <a:gd name="connsiteX1" fmla="*/ 1942995 w 1942995"/>
                <a:gd name="connsiteY1" fmla="*/ 0 h 332185"/>
                <a:gd name="connsiteX2" fmla="*/ 1564377 w 1942995"/>
                <a:gd name="connsiteY2" fmla="*/ 236935 h 332185"/>
                <a:gd name="connsiteX3" fmla="*/ 42758 w 1942995"/>
                <a:gd name="connsiteY3" fmla="*/ 332185 h 332185"/>
                <a:gd name="connsiteX4" fmla="*/ 359464 w 1942995"/>
                <a:gd name="connsiteY4" fmla="*/ 93463 h 332185"/>
                <a:gd name="connsiteX5" fmla="*/ 533295 w 1942995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541847 w 1951547"/>
                <a:gd name="connsiteY0" fmla="*/ 73819 h 332185"/>
                <a:gd name="connsiteX1" fmla="*/ 1951547 w 1951547"/>
                <a:gd name="connsiteY1" fmla="*/ 0 h 332185"/>
                <a:gd name="connsiteX2" fmla="*/ 1572929 w 1951547"/>
                <a:gd name="connsiteY2" fmla="*/ 236935 h 332185"/>
                <a:gd name="connsiteX3" fmla="*/ 51310 w 1951547"/>
                <a:gd name="connsiteY3" fmla="*/ 332185 h 332185"/>
                <a:gd name="connsiteX4" fmla="*/ 277528 w 1951547"/>
                <a:gd name="connsiteY4" fmla="*/ 138707 h 332185"/>
                <a:gd name="connsiteX5" fmla="*/ 541847 w 1951547"/>
                <a:gd name="connsiteY5" fmla="*/ 73819 h 3321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  <a:gd name="connsiteX0" fmla="*/ 416528 w 1826228"/>
                <a:gd name="connsiteY0" fmla="*/ 73819 h 446485"/>
                <a:gd name="connsiteX1" fmla="*/ 1826228 w 1826228"/>
                <a:gd name="connsiteY1" fmla="*/ 0 h 446485"/>
                <a:gd name="connsiteX2" fmla="*/ 1447610 w 1826228"/>
                <a:gd name="connsiteY2" fmla="*/ 236935 h 446485"/>
                <a:gd name="connsiteX3" fmla="*/ 76010 w 1826228"/>
                <a:gd name="connsiteY3" fmla="*/ 446485 h 446485"/>
                <a:gd name="connsiteX4" fmla="*/ 152209 w 1826228"/>
                <a:gd name="connsiteY4" fmla="*/ 138707 h 446485"/>
                <a:gd name="connsiteX5" fmla="*/ 416528 w 1826228"/>
                <a:gd name="connsiteY5" fmla="*/ 73819 h 44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228" h="446485">
                  <a:moveTo>
                    <a:pt x="416528" y="73819"/>
                  </a:moveTo>
                  <a:cubicBezTo>
                    <a:pt x="877697" y="67866"/>
                    <a:pt x="1465072" y="148828"/>
                    <a:pt x="1826228" y="0"/>
                  </a:cubicBezTo>
                  <a:lnTo>
                    <a:pt x="1447610" y="236935"/>
                  </a:lnTo>
                  <a:cubicBezTo>
                    <a:pt x="1086454" y="385763"/>
                    <a:pt x="358585" y="128589"/>
                    <a:pt x="76010" y="446485"/>
                  </a:cubicBezTo>
                  <a:cubicBezTo>
                    <a:pt x="-98218" y="422573"/>
                    <a:pt x="70453" y="181768"/>
                    <a:pt x="152209" y="138707"/>
                  </a:cubicBezTo>
                  <a:cubicBezTo>
                    <a:pt x="181577" y="121046"/>
                    <a:pt x="179197" y="89396"/>
                    <a:pt x="416528" y="73819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10774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Sensore </a:t>
            </a:r>
            <a:r>
              <a:rPr lang="it-IT" sz="4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Temperatura</a:t>
            </a:r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(2/7)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1960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 l’acquisizione dei dati si necessita di un’adeguata tempificazione ed è dunque doveroso utilizzare un timer per fornire una base dei tempi. Si è scelto il 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TIM6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Basic Timers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it-IT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1" i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PROTOCOLLO</a:t>
            </a:r>
          </a:p>
          <a:p>
            <a:pPr algn="just"/>
            <a:r>
              <a:rPr lang="it-IT" sz="18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Impostazione del pin </a:t>
            </a:r>
            <a:r>
              <a:rPr lang="it-IT" sz="1800" b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DATO </a:t>
            </a:r>
            <a:r>
              <a:rPr lang="it-IT" sz="18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come output.</a:t>
            </a:r>
            <a:endParaRPr lang="it-IT" sz="1800" b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DHT11 Segnale host">
            <a:extLst>
              <a:ext uri="{FF2B5EF4-FFF2-40B4-BE49-F238E27FC236}">
                <a16:creationId xmlns:a16="http://schemas.microsoft.com/office/drawing/2014/main" id="{748235D3-22B7-2623-2375-3081F5B5E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0" y="3690116"/>
            <a:ext cx="4953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F08ECCC6-EC48-EE9D-9963-492DAD40FE66}"/>
              </a:ext>
            </a:extLst>
          </p:cNvPr>
          <p:cNvSpPr txBox="1">
            <a:spLocks/>
          </p:cNvSpPr>
          <p:nvPr/>
        </p:nvSpPr>
        <p:spPr>
          <a:xfrm>
            <a:off x="6022385" y="3448592"/>
            <a:ext cx="563621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t-IT" sz="18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FASE INIZIALIZZAZIONE (</a:t>
            </a:r>
            <a:r>
              <a:rPr lang="it-IT" sz="18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DHT11_Start</a:t>
            </a:r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it-IT" sz="18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 l’invio di un segnale di </a:t>
            </a:r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abbassa </a:t>
            </a:r>
            <a:r>
              <a:rPr lang="it-IT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l’host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signal (segnale della Board) per 18 ms. </a:t>
            </a:r>
            <a:endParaRPr lang="it-IT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7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Sensore Temperatura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(3/7)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08ECCC6-EC48-EE9D-9963-492DAD40FE66}"/>
              </a:ext>
            </a:extLst>
          </p:cNvPr>
          <p:cNvSpPr txBox="1">
            <a:spLocks/>
          </p:cNvSpPr>
          <p:nvPr/>
        </p:nvSpPr>
        <p:spPr>
          <a:xfrm>
            <a:off x="6022385" y="3929042"/>
            <a:ext cx="563621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FASE DI RISPOSTA (ACK):</a:t>
            </a:r>
            <a:endParaRPr lang="it-IT" sz="1800" b="1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riabbassa per 80 </a:t>
            </a:r>
            <a:r>
              <a:rPr lang="it-IT" sz="1800" err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μs</a:t>
            </a: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(slave </a:t>
            </a:r>
            <a:r>
              <a:rPr lang="it-IT" sz="1800" err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signal</a:t>
            </a: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segnale del sensore) e si rialza subito per 80 </a:t>
            </a:r>
            <a:r>
              <a:rPr lang="it-IT" sz="1800" err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μs</a:t>
            </a: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riabbassandola di nuovo. Fatto ciò il sensore verrà inizializzato e inizierà a trasmettere. </a:t>
            </a:r>
            <a:endParaRPr lang="it-IT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DHT11 Segnale schiavo">
            <a:extLst>
              <a:ext uri="{FF2B5EF4-FFF2-40B4-BE49-F238E27FC236}">
                <a16:creationId xmlns:a16="http://schemas.microsoft.com/office/drawing/2014/main" id="{82AA66DB-8BAB-5175-5ED9-14A00441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4" y="3922910"/>
            <a:ext cx="55816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403D338-0081-F8B8-5036-1EFCDF3427BC}"/>
              </a:ext>
            </a:extLst>
          </p:cNvPr>
          <p:cNvSpPr txBox="1">
            <a:spLocks/>
          </p:cNvSpPr>
          <p:nvPr/>
        </p:nvSpPr>
        <p:spPr>
          <a:xfrm>
            <a:off x="6022384" y="1958537"/>
            <a:ext cx="563621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FASE FINALE DI INIZIALIZZAZIONE:</a:t>
            </a:r>
            <a:endParaRPr lang="it-IT" sz="1800" b="1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segnalare la presenza del sensore, dopo aver ricevuto il segnale di start, egli invierà un segnale di presenza (tra i 20 </a:t>
            </a:r>
            <a:r>
              <a:rPr lang="it-IT" sz="1800" err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μs</a:t>
            </a: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40 </a:t>
            </a:r>
            <a:r>
              <a:rPr lang="it-IT" sz="1800" err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μs</a:t>
            </a: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prima di passare nella FASE 2.</a:t>
            </a:r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DHT11 Segnale host">
            <a:extLst>
              <a:ext uri="{FF2B5EF4-FFF2-40B4-BE49-F238E27FC236}">
                <a16:creationId xmlns:a16="http://schemas.microsoft.com/office/drawing/2014/main" id="{48E07FFF-E807-B20C-CF78-99E574A9E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0" y="1667264"/>
            <a:ext cx="4953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078BB6-F440-F40E-8707-000FF9E5FF7B}"/>
              </a:ext>
            </a:extLst>
          </p:cNvPr>
          <p:cNvSpPr/>
          <p:nvPr/>
        </p:nvSpPr>
        <p:spPr>
          <a:xfrm>
            <a:off x="3949700" y="2381250"/>
            <a:ext cx="1602560" cy="40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24DA91-2650-8849-A814-2184D5BF7304}"/>
              </a:ext>
            </a:extLst>
          </p:cNvPr>
          <p:cNvCxnSpPr>
            <a:cxnSpLocks/>
          </p:cNvCxnSpPr>
          <p:nvPr/>
        </p:nvCxnSpPr>
        <p:spPr>
          <a:xfrm>
            <a:off x="3949700" y="1958537"/>
            <a:ext cx="0" cy="998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065769-2E0D-28CA-CB22-C287E9CCF6DA}"/>
              </a:ext>
            </a:extLst>
          </p:cNvPr>
          <p:cNvCxnSpPr>
            <a:cxnSpLocks/>
          </p:cNvCxnSpPr>
          <p:nvPr/>
        </p:nvCxnSpPr>
        <p:spPr>
          <a:xfrm>
            <a:off x="4616450" y="1964044"/>
            <a:ext cx="0" cy="998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BF4399-B5B6-FEE5-AC8C-B1873CA6A110}"/>
              </a:ext>
            </a:extLst>
          </p:cNvPr>
          <p:cNvCxnSpPr>
            <a:cxnSpLocks/>
          </p:cNvCxnSpPr>
          <p:nvPr/>
        </p:nvCxnSpPr>
        <p:spPr>
          <a:xfrm>
            <a:off x="4032250" y="2032000"/>
            <a:ext cx="527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286C82-42FB-8D89-8EF1-8FC1495608D6}"/>
              </a:ext>
            </a:extLst>
          </p:cNvPr>
          <p:cNvSpPr txBox="1"/>
          <p:nvPr/>
        </p:nvSpPr>
        <p:spPr>
          <a:xfrm>
            <a:off x="3928483" y="2159403"/>
            <a:ext cx="1227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>
                <a:latin typeface="Arial" panose="020B0604020202020204" pitchFamily="34" charset="0"/>
                <a:cs typeface="Arial" panose="020B0604020202020204" pitchFamily="34" charset="0"/>
              </a:rPr>
              <a:t>20-40 </a:t>
            </a:r>
            <a:r>
              <a:rPr lang="it-IT" sz="1100" err="1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endParaRPr lang="it-IT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3AF71-1310-C40A-97D9-40C3E6A1D198}"/>
              </a:ext>
            </a:extLst>
          </p:cNvPr>
          <p:cNvSpPr/>
          <p:nvPr/>
        </p:nvSpPr>
        <p:spPr>
          <a:xfrm>
            <a:off x="3812583" y="1776044"/>
            <a:ext cx="1512645" cy="13977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367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Sensore Temperatura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(4/7)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08ECCC6-EC48-EE9D-9963-492DAD40FE66}"/>
              </a:ext>
            </a:extLst>
          </p:cNvPr>
          <p:cNvSpPr txBox="1">
            <a:spLocks/>
          </p:cNvSpPr>
          <p:nvPr/>
        </p:nvSpPr>
        <p:spPr>
          <a:xfrm>
            <a:off x="967287" y="4251751"/>
            <a:ext cx="9947456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FASE DI TRASMISSIONE DEI DATI 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it-IT" sz="18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sensore invierà 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bit di dati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La trasmissione di OGNI bit inizia con un livello di bassa tensione che dura 50 </a:t>
            </a:r>
            <a:r>
              <a:rPr lang="el-GR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μ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</a:t>
            </a:r>
            <a:r>
              <a:rPr lang="it-IT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. 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Successivamente ad esso se il livello di alta tensione è:</a:t>
            </a:r>
          </a:p>
          <a:p>
            <a:pPr marL="285750" indent="-285750" algn="just">
              <a:buFontTx/>
              <a:buChar char="-"/>
            </a:pPr>
            <a:r>
              <a:rPr lang="it-I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Circa 26-28 </a:t>
            </a:r>
            <a:r>
              <a:rPr lang="it-IT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us</a:t>
            </a:r>
            <a:r>
              <a:rPr lang="it-I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il bit è </a:t>
            </a:r>
            <a:r>
              <a:rPr lang="it-I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</a:p>
          <a:p>
            <a:pPr marL="285750" indent="-285750" algn="just">
              <a:buFontTx/>
              <a:buChar char="-"/>
            </a:pP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Circa 70 </a:t>
            </a:r>
            <a:r>
              <a:rPr lang="it-IT" sz="1800" dirty="0" err="1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us</a:t>
            </a:r>
            <a:r>
              <a:rPr lang="it-IT" sz="1800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il bit è </a:t>
            </a:r>
            <a:r>
              <a:rPr lang="it-IT" sz="1800" b="1" dirty="0">
                <a:solidFill>
                  <a:srgbClr val="00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1 </a:t>
            </a:r>
            <a:endParaRPr lang="it-IT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342900" indent="-342900" algn="just">
              <a:buFontTx/>
              <a:buChar char="-"/>
            </a:pPr>
            <a:endParaRPr lang="it-IT" b="1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DHT11 Trasmissione dati">
            <a:extLst>
              <a:ext uri="{FF2B5EF4-FFF2-40B4-BE49-F238E27FC236}">
                <a16:creationId xmlns:a16="http://schemas.microsoft.com/office/drawing/2014/main" id="{224ED386-95EE-762F-97EB-570F3B1C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8" y="1765199"/>
            <a:ext cx="10525379" cy="225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44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Sensore Temperatura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(5/7)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08ECCC6-EC48-EE9D-9963-492DAD40FE66}"/>
              </a:ext>
            </a:extLst>
          </p:cNvPr>
          <p:cNvSpPr txBox="1">
            <a:spLocks/>
          </p:cNvSpPr>
          <p:nvPr/>
        </p:nvSpPr>
        <p:spPr>
          <a:xfrm>
            <a:off x="967288" y="3466659"/>
            <a:ext cx="9947456" cy="2683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FORMATO DEI DATI</a:t>
            </a:r>
            <a:endParaRPr lang="it-IT" sz="1800" b="1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1° byte: dati di umidità relativa in % (parte intera)</a:t>
            </a:r>
          </a:p>
          <a:p>
            <a:pPr algn="l"/>
            <a:r>
              <a:rPr lang="it-IT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2° byte: dati decimali sull'umidità relativa in % (parte frazionaria) </a:t>
            </a:r>
          </a:p>
          <a:p>
            <a:pPr algn="l"/>
            <a:r>
              <a:rPr lang="it-IT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3° byte: temperatura in gradi Celsius (parte intera)</a:t>
            </a:r>
          </a:p>
          <a:p>
            <a:pPr algn="l"/>
            <a:r>
              <a:rPr lang="it-IT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4° byte: temperatura in dati decimali in % (parte frazionaria) </a:t>
            </a:r>
          </a:p>
          <a:p>
            <a:pPr algn="l"/>
            <a:r>
              <a:rPr lang="it-IT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5° byte: </a:t>
            </a:r>
            <a:r>
              <a:rPr lang="it-IT" sz="18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checksum</a:t>
            </a:r>
            <a:r>
              <a:rPr lang="it-IT" sz="1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(RHI+RHD+TCI+TCD = Sum) </a:t>
            </a:r>
          </a:p>
          <a:p>
            <a:pPr algn="l"/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RH = Relative </a:t>
            </a:r>
            <a:r>
              <a:rPr lang="it-IT" sz="1800" err="1">
                <a:latin typeface="Arial" panose="020B0604020202020204" pitchFamily="34" charset="0"/>
                <a:cs typeface="Arial" panose="020B0604020202020204" pitchFamily="34" charset="0"/>
              </a:rPr>
              <a:t>Humidity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 in % - T = Temperature in </a:t>
            </a:r>
            <a:r>
              <a:rPr lang="it-IT" sz="1800" err="1">
                <a:latin typeface="Arial" panose="020B0604020202020204" pitchFamily="34" charset="0"/>
                <a:cs typeface="Arial" panose="020B0604020202020204" pitchFamily="34" charset="0"/>
              </a:rPr>
              <a:t>Deg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. C</a:t>
            </a:r>
            <a:endParaRPr lang="it-IT" sz="18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Tx/>
              <a:buChar char="-"/>
            </a:pPr>
            <a:endParaRPr lang="it-IT" b="1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1D28E709-4E32-BEE0-5F22-8838F18DB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8894"/>
              </p:ext>
            </p:extLst>
          </p:nvPr>
        </p:nvGraphicFramePr>
        <p:xfrm>
          <a:off x="1248229" y="2142755"/>
          <a:ext cx="9666515" cy="642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03">
                  <a:extLst>
                    <a:ext uri="{9D8B030D-6E8A-4147-A177-3AD203B41FA5}">
                      <a16:colId xmlns:a16="http://schemas.microsoft.com/office/drawing/2014/main" val="594930878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3123926664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4183972433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2794081813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2527227835"/>
                    </a:ext>
                  </a:extLst>
                </a:gridCol>
              </a:tblGrid>
              <a:tr h="642970">
                <a:tc>
                  <a:txBody>
                    <a:bodyPr/>
                    <a:lstStyle/>
                    <a:p>
                      <a:r>
                        <a:rPr lang="it-IT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 Integral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 </a:t>
                      </a:r>
                      <a:r>
                        <a:rPr lang="it-IT" sz="24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Decimal</a:t>
                      </a:r>
                      <a:endParaRPr lang="it-IT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</a:t>
                      </a:r>
                      <a:r>
                        <a:rPr lang="it-IT" sz="24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integral</a:t>
                      </a:r>
                      <a:r>
                        <a:rPr lang="it-IT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</a:t>
                      </a:r>
                      <a:r>
                        <a:rPr lang="it-IT" sz="24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Decimal</a:t>
                      </a:r>
                      <a:endParaRPr lang="it-IT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Checksum</a:t>
                      </a:r>
                      <a:endParaRPr lang="it-IT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663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E62A78-4E9F-D77C-20B1-CB309FB2A918}"/>
              </a:ext>
            </a:extLst>
          </p:cNvPr>
          <p:cNvSpPr txBox="1"/>
          <p:nvPr/>
        </p:nvSpPr>
        <p:spPr>
          <a:xfrm>
            <a:off x="1146629" y="2902857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86029-75AC-FB92-2FA3-D868821C9DC9}"/>
              </a:ext>
            </a:extLst>
          </p:cNvPr>
          <p:cNvSpPr txBox="1"/>
          <p:nvPr/>
        </p:nvSpPr>
        <p:spPr>
          <a:xfrm>
            <a:off x="10682515" y="2948082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F8D55-371A-7940-D734-81A4890AED42}"/>
              </a:ext>
            </a:extLst>
          </p:cNvPr>
          <p:cNvSpPr txBox="1"/>
          <p:nvPr/>
        </p:nvSpPr>
        <p:spPr>
          <a:xfrm>
            <a:off x="2924629" y="2895600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F1DB7A-40BA-A11F-6B6A-A8C852D2DA77}"/>
              </a:ext>
            </a:extLst>
          </p:cNvPr>
          <p:cNvSpPr txBox="1"/>
          <p:nvPr/>
        </p:nvSpPr>
        <p:spPr>
          <a:xfrm>
            <a:off x="1562100" y="2902857"/>
            <a:ext cx="120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1 byte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175F6-CDBB-DEDF-691E-5BDA012393E7}"/>
              </a:ext>
            </a:extLst>
          </p:cNvPr>
          <p:cNvSpPr txBox="1"/>
          <p:nvPr/>
        </p:nvSpPr>
        <p:spPr>
          <a:xfrm>
            <a:off x="9267371" y="2917085"/>
            <a:ext cx="120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5 byte</a:t>
            </a:r>
          </a:p>
        </p:txBody>
      </p:sp>
    </p:spTree>
    <p:extLst>
      <p:ext uri="{BB962C8B-B14F-4D97-AF65-F5344CB8AC3E}">
        <p14:creationId xmlns:p14="http://schemas.microsoft.com/office/powerpoint/2010/main" val="240274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Sensore Temperatura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(6/7)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Interconnessione 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STM32F3</a:t>
            </a:r>
          </a:p>
          <a:p>
            <a:pPr algn="just"/>
            <a:endParaRPr lang="it-IT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Modulo DHT11 Sensore Umidità e Temperatura con LED - Arduiner - Arduino  Components Shop">
            <a:extLst>
              <a:ext uri="{FF2B5EF4-FFF2-40B4-BE49-F238E27FC236}">
                <a16:creationId xmlns:a16="http://schemas.microsoft.com/office/drawing/2014/main" id="{5027A7B9-BB65-39F6-FAE8-A1FFE4F2A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27956" y="2870882"/>
            <a:ext cx="27559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7804B5F-B3D7-236D-1AB2-AC4645354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26" y="1460569"/>
            <a:ext cx="3313431" cy="462828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344CCE0-BF8C-BA68-AF4E-DF987B412F89}"/>
              </a:ext>
            </a:extLst>
          </p:cNvPr>
          <p:cNvCxnSpPr>
            <a:cxnSpLocks/>
          </p:cNvCxnSpPr>
          <p:nvPr/>
        </p:nvCxnSpPr>
        <p:spPr>
          <a:xfrm flipV="1">
            <a:off x="3803904" y="3219450"/>
            <a:ext cx="2954084" cy="1882902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0CE88AA-E2BA-EC8C-804D-D18C514BE8BE}"/>
              </a:ext>
            </a:extLst>
          </p:cNvPr>
          <p:cNvCxnSpPr>
            <a:cxnSpLocks/>
          </p:cNvCxnSpPr>
          <p:nvPr/>
        </p:nvCxnSpPr>
        <p:spPr>
          <a:xfrm>
            <a:off x="3483864" y="5102352"/>
            <a:ext cx="3274124" cy="649224"/>
          </a:xfrm>
          <a:prstGeom prst="bentConnector3">
            <a:avLst>
              <a:gd name="adj1" fmla="val -183"/>
            </a:avLst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893CF50-354A-3342-AB25-69546BA78DE3}"/>
              </a:ext>
            </a:extLst>
          </p:cNvPr>
          <p:cNvCxnSpPr>
            <a:cxnSpLocks/>
          </p:cNvCxnSpPr>
          <p:nvPr/>
        </p:nvCxnSpPr>
        <p:spPr>
          <a:xfrm flipV="1">
            <a:off x="3642405" y="3638550"/>
            <a:ext cx="3115583" cy="1549400"/>
          </a:xfrm>
          <a:prstGeom prst="bentConnector3">
            <a:avLst>
              <a:gd name="adj1" fmla="val 50000"/>
            </a:avLst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6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Implementazione DHT11 su </a:t>
            </a:r>
            <a:r>
              <a:rPr lang="it-IT" sz="48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(7/7)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B9DBCE5-AC74-E703-0338-CA402541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929" y="1353118"/>
            <a:ext cx="3537132" cy="436902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è scelto di utilizzare come base dei tempi il TIM6, in quanto insieme                                                     al TIM7, questi timer sono utilizzati per attivare i convertitori da digitale                                                   ad analogico (DAC) o come base di tempi.</a:t>
            </a:r>
          </a:p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particolare, come è possibile vedere dalla configurazione a lato, il                                                   timer è usato come contatore a 16 bit, in modalità di funzionamento                                                       </a:t>
            </a:r>
            <a:r>
              <a:rPr lang="it-IT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</a:t>
            </a:r>
            <a:r>
              <a:rPr lang="it-IT" sz="1800" b="1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ovvero il contatore parte da zero e si incrementa fino a                                                     un certo valore fissato.</a:t>
            </a:r>
          </a:p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gestire opportunamente il conteggio di tali timer secondo le nostre                                         esigenze di progetto, abbiamo utilizzato il </a:t>
            </a:r>
            <a:r>
              <a:rPr lang="it-IT" sz="1800" b="1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prescaler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che è                                                   semplicemente un </a:t>
            </a:r>
            <a:r>
              <a:rPr lang="it-IT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divisore di frequenza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TIM6 ha come clock source il clock interno della scheda (CK_INT),                                                         il </a:t>
            </a:r>
            <a:r>
              <a:rPr lang="it-IT" sz="180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prescaler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configurato al valore di 47 ed è settato in modalità up                                                  </a:t>
            </a:r>
            <a:r>
              <a:rPr lang="it-IT" sz="180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Con queste impostazioni, il periodo del clock è di 1 </a:t>
            </a:r>
            <a:r>
              <a:rPr lang="it-IT" sz="180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it-IT" sz="1800" b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b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2B1F11-8CFC-23B3-7C4E-76E96327608F}"/>
                  </a:ext>
                </a:extLst>
              </p:cNvPr>
              <p:cNvSpPr txBox="1"/>
              <p:nvPr/>
            </p:nvSpPr>
            <p:spPr>
              <a:xfrm>
                <a:off x="885093" y="5595037"/>
                <a:ext cx="6094562" cy="700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𝑃𝑒𝑟𝑖𝑜𝑑𝑜</m:t>
                      </m:r>
                      <m:r>
                        <a:rPr lang="it-IT" sz="18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𝑃𝑟𝑒𝑠𝑐𝑎𝑙𝑒𝑟</m:t>
                          </m:r>
                          <m:r>
                            <a:rPr lang="it-IT" sz="18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+1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𝐹𝑟𝑒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𝐶𝑙𝑜𝑐</m:t>
                              </m:r>
                              <m:sSub>
                                <m:sSubPr>
                                  <m:ctrlPr>
                                    <a:rPr lang="it-IT" sz="1800" b="0" i="1" smtClean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𝐵𝑜𝑎𝑟𝑑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2B1F11-8CFC-23B3-7C4E-76E963276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93" y="5595037"/>
                <a:ext cx="6094562" cy="700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559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Implementazione DHT11 su </a:t>
            </a:r>
            <a:r>
              <a:rPr lang="it-IT" sz="48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(7/7)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6CC0C09-4CC9-3E58-5513-6C50D4963832}"/>
              </a:ext>
            </a:extLst>
          </p:cNvPr>
          <p:cNvSpPr txBox="1">
            <a:spLocks/>
          </p:cNvSpPr>
          <p:nvPr/>
        </p:nvSpPr>
        <p:spPr>
          <a:xfrm>
            <a:off x="685798" y="20671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volta configurato il TIM6, ed abilitate le interruzioni su di esso all’interno del NVIC.</a:t>
            </a: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questo punto è possibile avviare il protocollo con </a:t>
            </a:r>
            <a:r>
              <a:rPr lang="it-IT" sz="1800" b="1" i="1">
                <a:latin typeface="Arial" panose="020B0604020202020204" pitchFamily="34" charset="0"/>
                <a:cs typeface="Arial" panose="020B0604020202020204" pitchFamily="34" charset="0"/>
              </a:rPr>
              <a:t>DHT11_Start() 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inizializzare e leggere i valori dal sensore di temperatura/umidità DHT11, in particolare, viene utilizzata la funzione </a:t>
            </a:r>
            <a:r>
              <a:rPr lang="it-IT" sz="1800" b="1" i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delay()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implementare la funzione di attesa attiva.</a:t>
            </a: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Questa funzione presenta come parametro di input il valore in microsecondi relativo al tempo che vogliamo attendere ed implementa una breve attesa attiva.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7E66FD6-E739-164E-C471-6DDECDCD1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2320151" y="2470935"/>
            <a:ext cx="7200000" cy="25412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1A9AFD-FC0C-7708-669D-05637814C851}"/>
              </a:ext>
            </a:extLst>
          </p:cNvPr>
          <p:cNvSpPr txBox="1"/>
          <p:nvPr/>
        </p:nvSpPr>
        <p:spPr>
          <a:xfrm>
            <a:off x="2774622" y="3717361"/>
            <a:ext cx="5716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uint16_t</a:t>
            </a:r>
            <a:r>
              <a:rPr lang="en-US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__HAL_TIM_SET_COUNTER(&amp;htim6, 0);</a:t>
            </a:r>
          </a:p>
          <a:p>
            <a:pPr lvl="1"/>
            <a:r>
              <a:rPr lang="en-US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((__HAL_TIM_GET_COUNTER(&amp;htim6))&lt;time);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939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Implementazione DHT11 su </a:t>
            </a:r>
            <a:r>
              <a:rPr lang="it-IT" sz="48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(7/7)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Oltre al TIM6, usato come base dei temp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i, occorre settare anche                                                             un GPIO per l’output analogico usato dal sensore di temperatura                                                            sia nella fase di inizializzazione che di lettura dei dati dal sensore.</a:t>
            </a:r>
          </a:p>
          <a:p>
            <a:pPr algn="l"/>
            <a:endParaRPr lang="it-IT" sz="1800" b="0" i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è scelto come GPIO, il pin </a:t>
            </a:r>
            <a:r>
              <a:rPr lang="it-IT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PA1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si è dunque impostato come                                           </a:t>
            </a:r>
            <a:r>
              <a:rPr lang="it-IT" sz="1800" b="1" i="1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GPIO_Output</a:t>
            </a:r>
            <a:r>
              <a:rPr lang="it-IT" sz="1800" b="1" i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all’interno della configurazione del nodo A su                                                     STM32Cube.</a:t>
            </a:r>
            <a:endParaRPr lang="it-IT" sz="1800" b="0" i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B80642F-4D8F-7741-D0FE-942E3C2EF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08" y="2125678"/>
            <a:ext cx="3860998" cy="356888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BF23EA-CD7C-4B86-1498-16245ABB6B60}"/>
              </a:ext>
            </a:extLst>
          </p:cNvPr>
          <p:cNvSpPr txBox="1"/>
          <p:nvPr/>
        </p:nvSpPr>
        <p:spPr>
          <a:xfrm>
            <a:off x="2232560" y="4315051"/>
            <a:ext cx="3307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</a:t>
            </a:r>
            <a:r>
              <a:rPr lang="it-IT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DHT11_PORT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GPIOA</a:t>
            </a:r>
          </a:p>
          <a:p>
            <a:pPr algn="l"/>
            <a:r>
              <a:rPr lang="it-IT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</a:t>
            </a:r>
            <a:r>
              <a:rPr lang="it-IT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DHT11_PIN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GPIO_PIN_1</a:t>
            </a:r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10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Implementazione DHT11 su </a:t>
            </a:r>
            <a:r>
              <a:rPr lang="it-IT" sz="48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(7/7)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6CC0C09-4CC9-3E58-5513-6C50D4963832}"/>
              </a:ext>
            </a:extLst>
          </p:cNvPr>
          <p:cNvSpPr txBox="1">
            <a:spLocks/>
          </p:cNvSpPr>
          <p:nvPr/>
        </p:nvSpPr>
        <p:spPr>
          <a:xfrm>
            <a:off x="685798" y="20671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volta inizializzato il sensore, tramite la                                                                                      funzione </a:t>
            </a:r>
            <a:r>
              <a:rPr lang="it-IT" sz="1800" b="1" i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DHT11_Start()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che non fa altro che                                                                                  replicare il protocollo visto nelle precedenti slide.</a:t>
            </a:r>
          </a:p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 possibile leggere i valori di temperatura ed                                                                                     umidità richiamando la funzione </a:t>
            </a:r>
            <a:r>
              <a:rPr lang="it-IT" sz="1800" b="1" i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DHT11_Read()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                                                                                      la quale alla prima lettura restituisce l’umidità                                                                                              (parte intera), e mano </a:t>
            </a:r>
            <a:r>
              <a:rPr lang="it-IT" sz="180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mano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tutti gli altri valori,                                                                                          se la somma dei valori ottenuti è uguale al valore                                                                                      di </a:t>
            </a:r>
            <a:r>
              <a:rPr lang="it-IT" sz="180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checksum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allora posso prendermi i valori                                                                                     correnti di temperatura ed umidità.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80783E-E0E2-3BD2-BD5E-9FA6CB09AFA6}"/>
              </a:ext>
            </a:extLst>
          </p:cNvPr>
          <p:cNvSpPr txBox="1"/>
          <p:nvPr/>
        </p:nvSpPr>
        <p:spPr>
          <a:xfrm>
            <a:off x="5693111" y="1337256"/>
            <a:ext cx="576619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b="1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it-IT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DHT11_Start 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 ) )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RHI = </a:t>
            </a:r>
            <a:r>
              <a:rPr lang="en-US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  <a:r>
              <a:rPr lang="en-US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Relative humidity integral</a:t>
            </a:r>
          </a:p>
          <a:p>
            <a:pPr lvl="1"/>
            <a:r>
              <a:rPr lang="en-US" sz="160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RHD =</a:t>
            </a:r>
            <a:r>
              <a:rPr lang="en-US" sz="160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  <a:r>
              <a:rPr lang="en-US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Relative humidity decimal</a:t>
            </a:r>
          </a:p>
          <a:p>
            <a:pPr lvl="1"/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 TCI = </a:t>
            </a:r>
            <a:r>
              <a:rPr lang="en-US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  <a:r>
              <a:rPr lang="en-US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Celsius integral</a:t>
            </a:r>
          </a:p>
          <a:p>
            <a:pPr lvl="1"/>
            <a:r>
              <a:rPr lang="en-US" sz="160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TCD = </a:t>
            </a:r>
            <a:r>
              <a:rPr lang="en-US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  <a:r>
              <a:rPr lang="en-US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Celsius decimal</a:t>
            </a:r>
          </a:p>
          <a:p>
            <a:pPr lvl="1"/>
            <a:r>
              <a:rPr lang="en-US" sz="160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SUM = </a:t>
            </a:r>
            <a:r>
              <a:rPr lang="en-US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DHT11_Read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 );</a:t>
            </a:r>
            <a:r>
              <a:rPr lang="en-US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Check sum</a:t>
            </a:r>
          </a:p>
          <a:p>
            <a:pPr lvl="1"/>
            <a:endParaRPr lang="en-US" sz="1600" b="1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60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(RHI + RHD + TCI + TCD == SUM)</a:t>
            </a:r>
          </a:p>
          <a:p>
            <a:pPr lvl="1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  {</a:t>
            </a:r>
          </a:p>
          <a:p>
            <a:pPr lvl="2"/>
            <a:r>
              <a:rPr lang="it-IT" sz="160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160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TEMPERATURA IN GRADI CELSIUS</a:t>
            </a:r>
          </a:p>
          <a:p>
            <a:pPr lvl="2"/>
            <a:r>
              <a:rPr lang="it-IT" sz="160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1600" b="1" err="1">
                <a:latin typeface="Arial" panose="020B0604020202020204" pitchFamily="34" charset="0"/>
                <a:cs typeface="Arial" panose="020B0604020202020204" pitchFamily="34" charset="0"/>
              </a:rPr>
              <a:t>tCelsius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it-IT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)TCI + (</a:t>
            </a:r>
            <a:r>
              <a:rPr lang="it-IT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)(TCD/10.0);</a:t>
            </a:r>
          </a:p>
          <a:p>
            <a:pPr lvl="2"/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it-IT" sz="160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160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TEMPERATURA IN GRADI FAHRENHEIT</a:t>
            </a:r>
          </a:p>
          <a:p>
            <a:pPr lvl="2"/>
            <a:r>
              <a:rPr lang="it-IT" sz="160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160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it-IT" sz="1600" err="1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tFahrenheit</a:t>
            </a:r>
            <a:r>
              <a:rPr lang="it-IT" sz="160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it-IT" sz="1600" err="1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tCelsius</a:t>
            </a:r>
            <a:r>
              <a:rPr lang="it-IT" sz="160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9/5 + 32;</a:t>
            </a:r>
          </a:p>
          <a:p>
            <a:pPr lvl="2"/>
            <a:endParaRPr lang="it-IT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it-IT" sz="1600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160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UMIDITA' IN PERCENTUALE</a:t>
            </a:r>
          </a:p>
          <a:p>
            <a:pPr lvl="2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RH = (</a:t>
            </a:r>
            <a:r>
              <a:rPr lang="en-US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)RHI + (</a:t>
            </a:r>
            <a:r>
              <a:rPr lang="en-US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)(RHD/10.0);</a:t>
            </a:r>
          </a:p>
          <a:p>
            <a:pPr lvl="1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422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OLED Display SSD1306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(1/6)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è scelto il display SSD1306 per la sua versatilità in termini di dimensioni ed interfaccia (I2C), in quanto a differenza di altri display che sfruttano collegamenti paralleli su 8 pin, questo ha solamente 4 pin.</a:t>
            </a:r>
          </a:p>
          <a:p>
            <a:pPr algn="just"/>
            <a:endParaRPr lang="it-IT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Specifiche Tecniche Riassunte: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CA9F8-F8F3-AE39-C00D-505F1E02E655}"/>
              </a:ext>
            </a:extLst>
          </p:cNvPr>
          <p:cNvSpPr txBox="1"/>
          <p:nvPr/>
        </p:nvSpPr>
        <p:spPr>
          <a:xfrm>
            <a:off x="533400" y="3332891"/>
            <a:ext cx="34660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Alimentazione da 3 a 5 V e I/O</a:t>
            </a:r>
          </a:p>
          <a:p>
            <a:pPr algn="l"/>
            <a:r>
              <a:rPr lang="it-IT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Dimensioni matrice display </a:t>
            </a: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128 x 64</a:t>
            </a:r>
          </a:p>
          <a:p>
            <a:pPr algn="l"/>
            <a:r>
              <a:rPr lang="it-IT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pin </a:t>
            </a:r>
          </a:p>
          <a:p>
            <a:pPr algn="l"/>
            <a:r>
              <a:rPr lang="it-IT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Interfaccia I2C</a:t>
            </a:r>
            <a:endParaRPr lang="it-IT" sz="16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Display OLED I2C da 0,96 pollici – AZ-Delivery">
            <a:extLst>
              <a:ext uri="{FF2B5EF4-FFF2-40B4-BE49-F238E27FC236}">
                <a16:creationId xmlns:a16="http://schemas.microsoft.com/office/drawing/2014/main" id="{79DC22AD-FA09-629D-7209-7C68EB5D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251" y="2602160"/>
            <a:ext cx="2988656" cy="298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29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L’ idea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498C874-9B13-FB72-C2B6-092B37365376}"/>
              </a:ext>
            </a:extLst>
          </p:cNvPr>
          <p:cNvSpPr txBox="1">
            <a:spLocks/>
          </p:cNvSpPr>
          <p:nvPr/>
        </p:nvSpPr>
        <p:spPr>
          <a:xfrm>
            <a:off x="615461" y="1918779"/>
            <a:ext cx="10848242" cy="35512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L’elettricità statica nei nostri capelli o le scintille che volano quando si tocca qualcuno o qualcosa (</a:t>
            </a:r>
            <a:r>
              <a:rPr lang="it-IT" sz="180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 maniglia) in inverno e non solo sono sicuramente segnali che l’aria nella nostra casa è </a:t>
            </a:r>
            <a:r>
              <a:rPr lang="it-IT" sz="1800" i="1">
                <a:latin typeface="Arial" panose="020B0604020202020204" pitchFamily="34" charset="0"/>
                <a:cs typeface="Arial" panose="020B0604020202020204" pitchFamily="34" charset="0"/>
              </a:rPr>
              <a:t>troppo secca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Soluzione? </a:t>
            </a:r>
            <a:r>
              <a:rPr lang="it-IT"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UMIDIFICATORE</a:t>
            </a:r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9B63D8-0F12-E355-056D-45CB69C8EC05}"/>
              </a:ext>
            </a:extLst>
          </p:cNvPr>
          <p:cNvSpPr/>
          <p:nvPr/>
        </p:nvSpPr>
        <p:spPr>
          <a:xfrm>
            <a:off x="2953904" y="2764975"/>
            <a:ext cx="2662989" cy="154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>
                <a:latin typeface="Arial" panose="020B0604020202020204" pitchFamily="34" charset="0"/>
                <a:cs typeface="Arial" panose="020B0604020202020204" pitchFamily="34" charset="0"/>
              </a:rPr>
              <a:t>ARIA SECCA IN CASA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73E1C-B5C8-B686-53CC-6948B269E667}"/>
              </a:ext>
            </a:extLst>
          </p:cNvPr>
          <p:cNvSpPr/>
          <p:nvPr/>
        </p:nvSpPr>
        <p:spPr>
          <a:xfrm>
            <a:off x="6623841" y="2764975"/>
            <a:ext cx="2662989" cy="1540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i="1">
                <a:latin typeface="Arial" panose="020B0604020202020204" pitchFamily="34" charset="0"/>
                <a:cs typeface="Arial" panose="020B0604020202020204" pitchFamily="34" charset="0"/>
              </a:rPr>
              <a:t>PERICOLI PER LA SALUTE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6AC6A0-3FAD-3E8F-3703-C9165C2B482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5616893" y="3534996"/>
            <a:ext cx="100694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9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OLED Display SSD1306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(2/6)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409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interfacciare la BOARD con il Display ci avvaliamo dell’interfaccia I2C.</a:t>
            </a:r>
          </a:p>
          <a:p>
            <a:pPr algn="l"/>
            <a:r>
              <a:rPr lang="it-IT" sz="1800" b="0" i="0">
                <a:effectLst/>
                <a:latin typeface="Arial" panose="020B0604020202020204" pitchFamily="34" charset="0"/>
              </a:rPr>
              <a:t>Richiede due linee seriali di comunicazione:</a:t>
            </a:r>
          </a:p>
          <a:p>
            <a:pPr lvl="1" algn="l"/>
            <a:r>
              <a:rPr lang="it-IT" sz="1800" b="1" i="0">
                <a:effectLst/>
                <a:latin typeface="Arial" panose="020B0604020202020204" pitchFamily="34" charset="0"/>
              </a:rPr>
              <a:t>- SDA</a:t>
            </a:r>
            <a:r>
              <a:rPr lang="it-IT" sz="1800" b="0" i="0">
                <a:effectLst/>
                <a:latin typeface="Arial" panose="020B0604020202020204" pitchFamily="34" charset="0"/>
              </a:rPr>
              <a:t>(Serial </a:t>
            </a:r>
            <a:r>
              <a:rPr lang="it-IT" sz="1800" b="0" i="0" err="1">
                <a:effectLst/>
                <a:latin typeface="Arial" panose="020B0604020202020204" pitchFamily="34" charset="0"/>
              </a:rPr>
              <a:t>DAta</a:t>
            </a:r>
            <a:r>
              <a:rPr lang="it-IT" sz="1800" b="0" i="0">
                <a:effectLst/>
                <a:latin typeface="Arial" panose="020B0604020202020204" pitchFamily="34" charset="0"/>
              </a:rPr>
              <a:t>) per i dati </a:t>
            </a:r>
          </a:p>
          <a:p>
            <a:pPr lvl="1" algn="l"/>
            <a:r>
              <a:rPr lang="it-IT" sz="1800" b="1" i="0">
                <a:effectLst/>
                <a:latin typeface="Arial" panose="020B0604020202020204" pitchFamily="34" charset="0"/>
              </a:rPr>
              <a:t>- SCL</a:t>
            </a:r>
            <a:r>
              <a:rPr lang="it-IT" sz="1800" b="0" i="0">
                <a:effectLst/>
                <a:latin typeface="Arial" panose="020B0604020202020204" pitchFamily="34" charset="0"/>
              </a:rPr>
              <a:t>(Serial </a:t>
            </a:r>
            <a:r>
              <a:rPr lang="it-IT" sz="1800" b="0" i="0" err="1">
                <a:effectLst/>
                <a:latin typeface="Arial" panose="020B0604020202020204" pitchFamily="34" charset="0"/>
              </a:rPr>
              <a:t>CLock</a:t>
            </a:r>
            <a:r>
              <a:rPr lang="it-IT" sz="1800" b="0" i="0">
                <a:effectLst/>
                <a:latin typeface="Arial" panose="020B0604020202020204" pitchFamily="34" charset="0"/>
              </a:rPr>
              <a:t>) per il clock</a:t>
            </a:r>
          </a:p>
          <a:p>
            <a:pPr algn="l"/>
            <a:r>
              <a:rPr lang="it-IT" sz="1800" b="0" i="0">
                <a:effectLst/>
                <a:latin typeface="Arial" panose="020B0604020202020204" pitchFamily="34" charset="0"/>
              </a:rPr>
              <a:t>Lo stato di riposo delle linee </a:t>
            </a:r>
            <a:r>
              <a:rPr lang="it-IT" sz="1800">
                <a:latin typeface="Arial" panose="020B0604020202020204" pitchFamily="34" charset="0"/>
              </a:rPr>
              <a:t>è </a:t>
            </a:r>
            <a:r>
              <a:rPr lang="it-IT" sz="1800" b="0" i="0">
                <a:effectLst/>
                <a:latin typeface="Arial" panose="020B0604020202020204" pitchFamily="34" charset="0"/>
              </a:rPr>
              <a:t>il valore logico alto. </a:t>
            </a:r>
          </a:p>
          <a:p>
            <a:pPr algn="l"/>
            <a:r>
              <a:rPr lang="it-IT" sz="1800" b="0" i="0">
                <a:effectLst/>
                <a:latin typeface="Arial" panose="020B0604020202020204" pitchFamily="34" charset="0"/>
              </a:rPr>
              <a:t>Ai due segnali SDA e SCL viene aggiunta una terza linea, VDD a cui                                                   sono connessi i rispettivi SDA e SCL.</a:t>
            </a:r>
          </a:p>
          <a:p>
            <a:pPr algn="l"/>
            <a:endParaRPr lang="it-IT" sz="1800">
              <a:latin typeface="Arial" panose="020B0604020202020204" pitchFamily="34" charset="0"/>
            </a:endParaRPr>
          </a:p>
          <a:p>
            <a:pPr algn="just"/>
            <a:r>
              <a:rPr lang="it-IT" sz="1800">
                <a:latin typeface="Arial" panose="020B0604020202020204" pitchFamily="34" charset="0"/>
              </a:rPr>
              <a:t>La particolarità dell’I2C è permettere di utilizzare sulla stessa interfaccia più device. In modo tale da diminuire il numero di interconnessioni. </a:t>
            </a:r>
          </a:p>
          <a:p>
            <a:pPr algn="just"/>
            <a:r>
              <a:rPr lang="it-IT" sz="1800" b="0" i="0">
                <a:effectLst/>
                <a:latin typeface="Arial" panose="020B0604020202020204" pitchFamily="34" charset="0"/>
              </a:rPr>
              <a:t>Per supportare la possibilità di ospitare più device master, questi ultimi pilotano il bus solo quando devono cominciare una connessione (</a:t>
            </a:r>
            <a:r>
              <a:rPr lang="it-IT" sz="1800" b="1" i="0">
                <a:effectLst/>
                <a:latin typeface="Arial" panose="020B0604020202020204" pitchFamily="34" charset="0"/>
              </a:rPr>
              <a:t>Arbitraggio</a:t>
            </a:r>
            <a:r>
              <a:rPr lang="it-IT" sz="1800" b="0" i="0">
                <a:effectLst/>
                <a:latin typeface="Arial" panose="020B0604020202020204" pitchFamily="34" charset="0"/>
              </a:rPr>
              <a:t>).</a:t>
            </a:r>
            <a:endParaRPr lang="it-IT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Display OLED I2C da 0,96 pollici – AZ-Delivery">
            <a:extLst>
              <a:ext uri="{FF2B5EF4-FFF2-40B4-BE49-F238E27FC236}">
                <a16:creationId xmlns:a16="http://schemas.microsoft.com/office/drawing/2014/main" id="{6EA70B2F-AA83-C40B-B261-1982A986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732" y="1590891"/>
            <a:ext cx="2830173" cy="283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60A9CE-987C-A8EA-48E0-46B6899443FF}"/>
              </a:ext>
            </a:extLst>
          </p:cNvPr>
          <p:cNvSpPr/>
          <p:nvPr/>
        </p:nvSpPr>
        <p:spPr>
          <a:xfrm>
            <a:off x="9810170" y="1666787"/>
            <a:ext cx="736600" cy="3667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5766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OLED Display SSD1306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(3/6)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409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Ogni device connesso al bus è identificato da un indirizzo a 7 bit.</a:t>
            </a:r>
          </a:p>
          <a:p>
            <a:pPr algn="just"/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Nel caso in esame, si ha soltanto il display e pertanto si mostra nello schema un solo device che fungerà anche da master. In particolare, </a:t>
            </a:r>
            <a: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l’indirizzo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del display 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questione 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è 0x78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tale indirizzo è configurabile nel caso in cui esistesse un altro dispositivo con il medesimo identificativo.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26029C-CC5D-46A8-788B-7AC974AE9F73}"/>
              </a:ext>
            </a:extLst>
          </p:cNvPr>
          <p:cNvGrpSpPr/>
          <p:nvPr/>
        </p:nvGrpSpPr>
        <p:grpSpPr>
          <a:xfrm>
            <a:off x="3657118" y="3203558"/>
            <a:ext cx="4213860" cy="3358593"/>
            <a:chOff x="4290060" y="3201850"/>
            <a:chExt cx="3430376" cy="27341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4DEE67-4753-2889-E510-48A8FB884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982" r="65227" b="35701"/>
            <a:stretch/>
          </p:blipFill>
          <p:spPr>
            <a:xfrm>
              <a:off x="5414796" y="3201850"/>
              <a:ext cx="640080" cy="17580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2492AB-EA8E-B6DB-597E-9745E41D5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2796"/>
            <a:stretch/>
          </p:blipFill>
          <p:spPr>
            <a:xfrm>
              <a:off x="4290060" y="3201851"/>
              <a:ext cx="1124736" cy="27341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3913FC-F2B9-33B9-5BE6-F9A992526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003" r="2520" b="34946"/>
            <a:stretch/>
          </p:blipFill>
          <p:spPr>
            <a:xfrm>
              <a:off x="6054876" y="3204051"/>
              <a:ext cx="1665560" cy="1778678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55BB726-7E40-432C-D79B-27782C63192F}"/>
              </a:ext>
            </a:extLst>
          </p:cNvPr>
          <p:cNvSpPr/>
          <p:nvPr/>
        </p:nvSpPr>
        <p:spPr>
          <a:xfrm>
            <a:off x="5038739" y="3149600"/>
            <a:ext cx="644511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0x78</a:t>
            </a:r>
          </a:p>
        </p:txBody>
      </p:sp>
    </p:spTree>
    <p:extLst>
      <p:ext uri="{BB962C8B-B14F-4D97-AF65-F5344CB8AC3E}">
        <p14:creationId xmlns:p14="http://schemas.microsoft.com/office/powerpoint/2010/main" val="1889701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OLED Display SSD1306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(4/6)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B8757A-3111-9350-FAD5-FDAF7BB53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719" y="2202045"/>
            <a:ext cx="7828700" cy="126841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4094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Essendo che </a:t>
            </a: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è connesso un solo master senza slave, si mostra il seguente 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protocollo:</a:t>
            </a:r>
          </a:p>
          <a:p>
            <a:pPr algn="just"/>
            <a:endParaRPr lang="it-IT" sz="18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è lo </a:t>
            </a:r>
            <a:r>
              <a:rPr lang="it-IT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linea </a:t>
            </a:r>
            <a:r>
              <a:rPr lang="it-IT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SDA</a:t>
            </a: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viene forzata bassa dal master mentre il clock </a:t>
            </a:r>
            <a:r>
              <a:rPr lang="it-IT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SCL</a:t>
            </a: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è a livello logico alto.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master (dopo un certo tempo) porta </a:t>
            </a:r>
            <a:r>
              <a:rPr lang="it-IT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SCL</a:t>
            </a: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livello logico basso (primo tratto in blu).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master impone sul segnale SDA il valore del primo bit (B1).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it-IT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commutazione</a:t>
            </a: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 SCL indica che il dato è stabile e può essere letto (tratto in verde).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continua trasmettendo tutti gli altri bit.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transazione termina con lo </a:t>
            </a:r>
            <a:r>
              <a:rPr lang="it-IT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bit (P).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it-IT" sz="16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SDA</a:t>
            </a:r>
            <a:r>
              <a:rPr lang="it-IT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viene commutato da basso ad alto quando SCL è alto.</a:t>
            </a:r>
            <a:endParaRPr lang="it-IT" sz="18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078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play OLED I2C da 0,96 pollici – AZ-Delivery">
            <a:extLst>
              <a:ext uri="{FF2B5EF4-FFF2-40B4-BE49-F238E27FC236}">
                <a16:creationId xmlns:a16="http://schemas.microsoft.com/office/drawing/2014/main" id="{17E1537E-21A4-900D-C593-54E38841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58" y="3380757"/>
            <a:ext cx="2552235" cy="255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OLED Display SSD1306 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(5/6)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Interconnessione </a:t>
            </a:r>
            <a: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OLED SSD1306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STM32F3</a:t>
            </a:r>
          </a:p>
          <a:p>
            <a:pPr algn="just"/>
            <a:endParaRPr lang="it-IT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7804B5F-B3D7-236D-1AB2-AC4645354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95" y="1387931"/>
            <a:ext cx="3313431" cy="462828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344CCE0-BF8C-BA68-AF4E-DF987B412F89}"/>
              </a:ext>
            </a:extLst>
          </p:cNvPr>
          <p:cNvCxnSpPr>
            <a:cxnSpLocks/>
          </p:cNvCxnSpPr>
          <p:nvPr/>
        </p:nvCxnSpPr>
        <p:spPr>
          <a:xfrm>
            <a:off x="8253107" y="3146566"/>
            <a:ext cx="2063103" cy="348341"/>
          </a:xfrm>
          <a:prstGeom prst="bentConnector2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0CE88AA-E2BA-EC8C-804D-D18C514BE8BE}"/>
              </a:ext>
            </a:extLst>
          </p:cNvPr>
          <p:cNvCxnSpPr>
            <a:cxnSpLocks/>
          </p:cNvCxnSpPr>
          <p:nvPr/>
        </p:nvCxnSpPr>
        <p:spPr>
          <a:xfrm flipV="1">
            <a:off x="8210719" y="3499639"/>
            <a:ext cx="1899162" cy="2177263"/>
          </a:xfrm>
          <a:prstGeom prst="bentConnector4">
            <a:avLst>
              <a:gd name="adj1" fmla="val 48579"/>
              <a:gd name="adj2" fmla="val 107437"/>
            </a:avLst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893CF50-354A-3342-AB25-69546BA78DE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140897" y="2584780"/>
            <a:ext cx="718418" cy="2538671"/>
          </a:xfrm>
          <a:prstGeom prst="bentConnector5">
            <a:avLst>
              <a:gd name="adj1" fmla="val -40217"/>
              <a:gd name="adj2" fmla="val 68135"/>
              <a:gd name="adj3" fmla="val 131820"/>
            </a:avLst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76620F6-D1E1-BBDA-B698-6EEBC99D0226}"/>
              </a:ext>
            </a:extLst>
          </p:cNvPr>
          <p:cNvCxnSpPr>
            <a:cxnSpLocks/>
          </p:cNvCxnSpPr>
          <p:nvPr/>
        </p:nvCxnSpPr>
        <p:spPr>
          <a:xfrm flipV="1">
            <a:off x="8131664" y="3494907"/>
            <a:ext cx="2408384" cy="702443"/>
          </a:xfrm>
          <a:prstGeom prst="bentConnector4">
            <a:avLst>
              <a:gd name="adj1" fmla="val 102"/>
              <a:gd name="adj2" fmla="val 132544"/>
            </a:avLst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36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Implementazione OLED Display su </a:t>
            </a:r>
            <a:r>
              <a:rPr lang="it-IT" sz="48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(6/6)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usare il display OLED SSD1306, occorre abilitare l’interfaccia                                                          I2C all’interno della configurazione di STM32Cube per la BOARD                                                             STM32F3Discovery. </a:t>
            </a:r>
          </a:p>
          <a:p>
            <a:pPr algn="l"/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Questa interfaccia di default è settata in modalità</a:t>
            </a:r>
            <a:r>
              <a:rPr lang="it-IT" sz="1800" b="1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Fast mode </a:t>
            </a:r>
            <a:r>
              <a:rPr lang="it-IT" sz="180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con                                                       una frequenza di lavoro pari a 400 KHz.</a:t>
            </a:r>
            <a:endParaRPr lang="it-IT" sz="1800" b="1" i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volta abilitata l’interfaccia, abbiamo usato le funzioni di libreria                                                          messe a disposizione dal costruttore del display stesso per la sua                                                     inizializzazione ed utilizzo.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CB0E1B-62B2-67E7-55DD-234E49607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424" y="1507835"/>
            <a:ext cx="3543482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68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Interconnessione completa Nodo 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(1/2)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Interconnessione </a:t>
            </a:r>
            <a: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OLED SSD1306, DHT11</a:t>
            </a:r>
            <a:b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STM32F3</a:t>
            </a:r>
          </a:p>
          <a:p>
            <a:pPr algn="just"/>
            <a:endParaRPr lang="it-IT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7804B5F-B3D7-236D-1AB2-AC4645354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09" y="1405705"/>
            <a:ext cx="3313431" cy="4628285"/>
          </a:xfrm>
          <a:prstGeom prst="rect">
            <a:avLst/>
          </a:prstGeom>
        </p:spPr>
      </p:pic>
      <p:pic>
        <p:nvPicPr>
          <p:cNvPr id="24" name="Picture 2" descr="Modulo DHT11 Sensore Umidità e Temperatura con LED - Arduiner - Arduino  Components Shop">
            <a:extLst>
              <a:ext uri="{FF2B5EF4-FFF2-40B4-BE49-F238E27FC236}">
                <a16:creationId xmlns:a16="http://schemas.microsoft.com/office/drawing/2014/main" id="{76CEE412-4CDF-8E3B-4D86-E13ED17E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28361" y="2870882"/>
            <a:ext cx="27559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A3BA1CF-5857-26DA-C5F0-F8A40F10CE4A}"/>
              </a:ext>
            </a:extLst>
          </p:cNvPr>
          <p:cNvCxnSpPr>
            <a:cxnSpLocks/>
          </p:cNvCxnSpPr>
          <p:nvPr/>
        </p:nvCxnSpPr>
        <p:spPr>
          <a:xfrm flipV="1">
            <a:off x="3404309" y="3146566"/>
            <a:ext cx="2620254" cy="1955786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B97F08A-837C-2DA9-B77C-9D451CAC6CEB}"/>
              </a:ext>
            </a:extLst>
          </p:cNvPr>
          <p:cNvCxnSpPr>
            <a:cxnSpLocks/>
          </p:cNvCxnSpPr>
          <p:nvPr/>
        </p:nvCxnSpPr>
        <p:spPr>
          <a:xfrm>
            <a:off x="3084269" y="5102352"/>
            <a:ext cx="2940294" cy="612648"/>
          </a:xfrm>
          <a:prstGeom prst="bentConnector3">
            <a:avLst>
              <a:gd name="adj1" fmla="val -50"/>
            </a:avLst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94C70AC-1855-7900-B606-EE050CC70F82}"/>
              </a:ext>
            </a:extLst>
          </p:cNvPr>
          <p:cNvCxnSpPr>
            <a:cxnSpLocks/>
          </p:cNvCxnSpPr>
          <p:nvPr/>
        </p:nvCxnSpPr>
        <p:spPr>
          <a:xfrm flipV="1">
            <a:off x="3242810" y="3590925"/>
            <a:ext cx="2781753" cy="1597025"/>
          </a:xfrm>
          <a:prstGeom prst="bentConnector3">
            <a:avLst>
              <a:gd name="adj1" fmla="val 57362"/>
            </a:avLst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splay OLED I2C da 0,96 pollici – AZ-Delivery">
            <a:extLst>
              <a:ext uri="{FF2B5EF4-FFF2-40B4-BE49-F238E27FC236}">
                <a16:creationId xmlns:a16="http://schemas.microsoft.com/office/drawing/2014/main" id="{22F9CF94-4FA0-7ED3-129D-DF0EB60B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58" y="3380757"/>
            <a:ext cx="2552235" cy="255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83C0B2C-C53E-3049-2EFC-F0D6FF1121AD}"/>
              </a:ext>
            </a:extLst>
          </p:cNvPr>
          <p:cNvCxnSpPr>
            <a:cxnSpLocks/>
          </p:cNvCxnSpPr>
          <p:nvPr/>
        </p:nvCxnSpPr>
        <p:spPr>
          <a:xfrm>
            <a:off x="8253107" y="3146566"/>
            <a:ext cx="2063103" cy="348341"/>
          </a:xfrm>
          <a:prstGeom prst="bentConnector2">
            <a:avLst/>
          </a:prstGeom>
          <a:ln w="28575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442AE48-8185-661A-7D3E-BEFBCB22324B}"/>
              </a:ext>
            </a:extLst>
          </p:cNvPr>
          <p:cNvCxnSpPr>
            <a:cxnSpLocks/>
          </p:cNvCxnSpPr>
          <p:nvPr/>
        </p:nvCxnSpPr>
        <p:spPr>
          <a:xfrm flipV="1">
            <a:off x="8210719" y="3499639"/>
            <a:ext cx="1899162" cy="2177263"/>
          </a:xfrm>
          <a:prstGeom prst="bentConnector4">
            <a:avLst>
              <a:gd name="adj1" fmla="val 48579"/>
              <a:gd name="adj2" fmla="val 107437"/>
            </a:avLst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BC1BCC3-21D2-78C9-B07F-582FDE3AEC9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140897" y="2584780"/>
            <a:ext cx="718418" cy="2538671"/>
          </a:xfrm>
          <a:prstGeom prst="bentConnector5">
            <a:avLst>
              <a:gd name="adj1" fmla="val -40217"/>
              <a:gd name="adj2" fmla="val 68135"/>
              <a:gd name="adj3" fmla="val 131820"/>
            </a:avLst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B82644D-C532-C82C-4867-9744F04DE988}"/>
              </a:ext>
            </a:extLst>
          </p:cNvPr>
          <p:cNvCxnSpPr>
            <a:cxnSpLocks/>
          </p:cNvCxnSpPr>
          <p:nvPr/>
        </p:nvCxnSpPr>
        <p:spPr>
          <a:xfrm flipV="1">
            <a:off x="8131664" y="3494907"/>
            <a:ext cx="2408384" cy="702443"/>
          </a:xfrm>
          <a:prstGeom prst="bentConnector4">
            <a:avLst>
              <a:gd name="adj1" fmla="val 102"/>
              <a:gd name="adj2" fmla="val 132544"/>
            </a:avLst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123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271925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Automa Nodo 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(2/2)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4DFCF93-19FA-F4DA-AC54-21ABC1C6049A}"/>
              </a:ext>
            </a:extLst>
          </p:cNvPr>
          <p:cNvGrpSpPr/>
          <p:nvPr/>
        </p:nvGrpSpPr>
        <p:grpSpPr>
          <a:xfrm>
            <a:off x="2959039" y="2077371"/>
            <a:ext cx="2409027" cy="2008819"/>
            <a:chOff x="2175207" y="1893725"/>
            <a:chExt cx="2132580" cy="1818167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28D13D8E-3ADC-76B7-6493-CD0060875283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90815DBE-B1B2-9F9D-16E0-578B6C1C9507}"/>
                </a:ext>
              </a:extLst>
            </p:cNvPr>
            <p:cNvSpPr txBox="1"/>
            <p:nvPr/>
          </p:nvSpPr>
          <p:spPr>
            <a:xfrm>
              <a:off x="2175207" y="2506027"/>
              <a:ext cx="2132580" cy="529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600" b="1">
                  <a:latin typeface="Arial" panose="020B0604020202020204" pitchFamily="34" charset="0"/>
                  <a:cs typeface="Arial" panose="020B0604020202020204" pitchFamily="34" charset="0"/>
                </a:rPr>
                <a:t>INVIA ABIL. NEBULIZZATORE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2BC43DF-0792-9DA5-04DE-B77326745001}"/>
              </a:ext>
            </a:extLst>
          </p:cNvPr>
          <p:cNvGrpSpPr/>
          <p:nvPr/>
        </p:nvGrpSpPr>
        <p:grpSpPr>
          <a:xfrm>
            <a:off x="3860709" y="4465999"/>
            <a:ext cx="1906363" cy="1818167"/>
            <a:chOff x="2295065" y="1893725"/>
            <a:chExt cx="1906363" cy="1818167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8DAAD39E-F4DA-4D5A-278B-83C96F4F721B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472F85D-2142-34FA-B810-50B90B396F75}"/>
                </a:ext>
              </a:extLst>
            </p:cNvPr>
            <p:cNvSpPr txBox="1"/>
            <p:nvPr/>
          </p:nvSpPr>
          <p:spPr>
            <a:xfrm>
              <a:off x="2295065" y="2508538"/>
              <a:ext cx="190636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600" b="1">
                  <a:latin typeface="Arial" panose="020B0604020202020204" pitchFamily="34" charset="0"/>
                  <a:cs typeface="Arial" panose="020B0604020202020204" pitchFamily="34" charset="0"/>
                </a:rPr>
                <a:t>AGGIUNGI ACQUA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07B8EB0-287C-07C9-F30C-14CD51115C5B}"/>
              </a:ext>
            </a:extLst>
          </p:cNvPr>
          <p:cNvGrpSpPr/>
          <p:nvPr/>
        </p:nvGrpSpPr>
        <p:grpSpPr>
          <a:xfrm>
            <a:off x="8046506" y="2116241"/>
            <a:ext cx="2409027" cy="2008819"/>
            <a:chOff x="2181957" y="1893725"/>
            <a:chExt cx="2132580" cy="1818167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E3121596-A108-1A4A-400C-6DAD265DA4E0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064F3BF4-E3D4-9390-D5C7-6828A60BDE4B}"/>
                </a:ext>
              </a:extLst>
            </p:cNvPr>
            <p:cNvSpPr txBox="1"/>
            <p:nvPr/>
          </p:nvSpPr>
          <p:spPr>
            <a:xfrm>
              <a:off x="2181957" y="2530146"/>
              <a:ext cx="2132580" cy="529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600" b="1">
                  <a:latin typeface="Arial" panose="020B0604020202020204" pitchFamily="34" charset="0"/>
                  <a:cs typeface="Arial" panose="020B0604020202020204" pitchFamily="34" charset="0"/>
                </a:rPr>
                <a:t>INVIA DISABIL. NEBULIZZATORE</a:t>
              </a:r>
            </a:p>
          </p:txBody>
        </p:sp>
      </p:grp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40628A6-41CF-E1C5-DDC6-03CFE723B284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rot="10800000" flipH="1">
            <a:off x="3132239" y="2371557"/>
            <a:ext cx="304298" cy="710225"/>
          </a:xfrm>
          <a:prstGeom prst="curvedConnector4">
            <a:avLst>
              <a:gd name="adj1" fmla="val -302243"/>
              <a:gd name="adj2" fmla="val 1780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B7C6F10-793F-DD2A-CC41-175BB561E1D3}"/>
              </a:ext>
            </a:extLst>
          </p:cNvPr>
          <p:cNvSpPr txBox="1"/>
          <p:nvPr/>
        </p:nvSpPr>
        <p:spPr>
          <a:xfrm>
            <a:off x="784855" y="2421944"/>
            <a:ext cx="217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OK, Temperatura e umidità fuori range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AB43EC7-8FC1-4FB4-3707-09A2E66DD22C}"/>
              </a:ext>
            </a:extLst>
          </p:cNvPr>
          <p:cNvCxnSpPr>
            <a:cxnSpLocks/>
            <a:stCxn id="3" idx="7"/>
            <a:endCxn id="18" idx="1"/>
          </p:cNvCxnSpPr>
          <p:nvPr/>
        </p:nvCxnSpPr>
        <p:spPr>
          <a:xfrm rot="16200000" flipH="1">
            <a:off x="6691664" y="585711"/>
            <a:ext cx="38870" cy="3610560"/>
          </a:xfrm>
          <a:prstGeom prst="curvedConnector3">
            <a:avLst>
              <a:gd name="adj1" fmla="val -13449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7B49139C-016C-CA85-18B2-18C883A5DB41}"/>
              </a:ext>
            </a:extLst>
          </p:cNvPr>
          <p:cNvCxnSpPr>
            <a:cxnSpLocks/>
            <a:stCxn id="18" idx="3"/>
            <a:endCxn id="3" idx="5"/>
          </p:cNvCxnSpPr>
          <p:nvPr/>
        </p:nvCxnSpPr>
        <p:spPr>
          <a:xfrm rot="5400000" flipH="1">
            <a:off x="6691664" y="2006160"/>
            <a:ext cx="38870" cy="3610560"/>
          </a:xfrm>
          <a:prstGeom prst="curvedConnector3">
            <a:avLst>
              <a:gd name="adj1" fmla="val -12628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C4FC4FC-E94E-3DBD-A859-525F36BDF9AF}"/>
              </a:ext>
            </a:extLst>
          </p:cNvPr>
          <p:cNvCxnSpPr>
            <a:cxnSpLocks/>
            <a:stCxn id="18" idx="6"/>
            <a:endCxn id="18" idx="7"/>
          </p:cNvCxnSpPr>
          <p:nvPr/>
        </p:nvCxnSpPr>
        <p:spPr>
          <a:xfrm flipH="1" flipV="1">
            <a:off x="9985660" y="2410426"/>
            <a:ext cx="304298" cy="710225"/>
          </a:xfrm>
          <a:prstGeom prst="curvedConnector4">
            <a:avLst>
              <a:gd name="adj1" fmla="val -298748"/>
              <a:gd name="adj2" fmla="val 173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87572B0-85E4-C031-471C-31CFF0B0CA56}"/>
              </a:ext>
            </a:extLst>
          </p:cNvPr>
          <p:cNvSpPr txBox="1"/>
          <p:nvPr/>
        </p:nvSpPr>
        <p:spPr>
          <a:xfrm>
            <a:off x="5354424" y="1243219"/>
            <a:ext cx="292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OK, Temperatura e Umidità OK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19D5429-0EDC-4466-822F-4C583BE8E7D0}"/>
              </a:ext>
            </a:extLst>
          </p:cNvPr>
          <p:cNvSpPr txBox="1"/>
          <p:nvPr/>
        </p:nvSpPr>
        <p:spPr>
          <a:xfrm>
            <a:off x="5028693" y="3609601"/>
            <a:ext cx="3414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OK, Temperatura e umidità fuori range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B82DD28-EA65-C4CF-70AB-4D4F57433C37}"/>
              </a:ext>
            </a:extLst>
          </p:cNvPr>
          <p:cNvCxnSpPr>
            <a:cxnSpLocks/>
            <a:stCxn id="18" idx="4"/>
            <a:endCxn id="16" idx="3"/>
          </p:cNvCxnSpPr>
          <p:nvPr/>
        </p:nvCxnSpPr>
        <p:spPr>
          <a:xfrm rot="5400000">
            <a:off x="6884976" y="3007157"/>
            <a:ext cx="1248140" cy="34839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7FF4C67E-6E5D-0091-BAE4-687BB9FCC8E8}"/>
              </a:ext>
            </a:extLst>
          </p:cNvPr>
          <p:cNvCxnSpPr>
            <a:cxnSpLocks/>
            <a:stCxn id="3" idx="4"/>
            <a:endCxn id="15" idx="1"/>
          </p:cNvCxnSpPr>
          <p:nvPr/>
        </p:nvCxnSpPr>
        <p:spPr>
          <a:xfrm rot="5400000">
            <a:off x="3844330" y="4405414"/>
            <a:ext cx="646073" cy="76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F8F830E7-0ECB-828E-50B5-D2CF0E3A3184}"/>
              </a:ext>
            </a:extLst>
          </p:cNvPr>
          <p:cNvCxnSpPr>
            <a:cxnSpLocks/>
            <a:stCxn id="15" idx="5"/>
            <a:endCxn id="18" idx="5"/>
          </p:cNvCxnSpPr>
          <p:nvPr/>
        </p:nvCxnSpPr>
        <p:spPr>
          <a:xfrm rot="5400000" flipH="1" flipV="1">
            <a:off x="6631430" y="2663672"/>
            <a:ext cx="2187027" cy="4521433"/>
          </a:xfrm>
          <a:prstGeom prst="curvedConnector3">
            <a:avLst>
              <a:gd name="adj1" fmla="val 7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7ED3ED77-0FFD-27F2-9671-A15AB65DE6D8}"/>
              </a:ext>
            </a:extLst>
          </p:cNvPr>
          <p:cNvCxnSpPr>
            <a:cxnSpLocks/>
            <a:stCxn id="16" idx="1"/>
            <a:endCxn id="3" idx="3"/>
          </p:cNvCxnSpPr>
          <p:nvPr/>
        </p:nvCxnSpPr>
        <p:spPr>
          <a:xfrm rot="10800000">
            <a:off x="3436537" y="3792006"/>
            <a:ext cx="424173" cy="15811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A4847FD-DE9E-84C9-1FE3-0665E879EEBE}"/>
              </a:ext>
            </a:extLst>
          </p:cNvPr>
          <p:cNvSpPr txBox="1"/>
          <p:nvPr/>
        </p:nvSpPr>
        <p:spPr>
          <a:xfrm>
            <a:off x="6734649" y="4749130"/>
            <a:ext cx="1334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finita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1C82843-FEEF-19E2-E186-9A9323EA4FD4}"/>
              </a:ext>
            </a:extLst>
          </p:cNvPr>
          <p:cNvSpPr txBox="1"/>
          <p:nvPr/>
        </p:nvSpPr>
        <p:spPr>
          <a:xfrm>
            <a:off x="4112526" y="4104857"/>
            <a:ext cx="1334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finita</a:t>
            </a:r>
          </a:p>
        </p:txBody>
      </p: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4E71C1F8-DA58-DE83-0E1D-34F4486A0A8D}"/>
              </a:ext>
            </a:extLst>
          </p:cNvPr>
          <p:cNvCxnSpPr>
            <a:cxnSpLocks/>
            <a:stCxn id="15" idx="3"/>
            <a:endCxn id="15" idx="4"/>
          </p:cNvCxnSpPr>
          <p:nvPr/>
        </p:nvCxnSpPr>
        <p:spPr>
          <a:xfrm rot="16200000" flipH="1">
            <a:off x="4355590" y="5825865"/>
            <a:ext cx="266264" cy="650337"/>
          </a:xfrm>
          <a:prstGeom prst="curvedConnector3">
            <a:avLst>
              <a:gd name="adj1" fmla="val 1818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D86BAE48-1C14-6A38-4377-4FAA362A178D}"/>
              </a:ext>
            </a:extLst>
          </p:cNvPr>
          <p:cNvSpPr txBox="1"/>
          <p:nvPr/>
        </p:nvSpPr>
        <p:spPr>
          <a:xfrm>
            <a:off x="2934420" y="6130709"/>
            <a:ext cx="1334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finita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AE50A011-77C7-085D-E8BC-F845C670C46B}"/>
              </a:ext>
            </a:extLst>
          </p:cNvPr>
          <p:cNvSpPr txBox="1"/>
          <p:nvPr/>
        </p:nvSpPr>
        <p:spPr>
          <a:xfrm>
            <a:off x="9477834" y="4934589"/>
            <a:ext cx="207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OK, Temperatura e umidità OK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59AD1722-0453-5B26-06C4-995999BC0E3F}"/>
              </a:ext>
            </a:extLst>
          </p:cNvPr>
          <p:cNvSpPr txBox="1"/>
          <p:nvPr/>
        </p:nvSpPr>
        <p:spPr>
          <a:xfrm>
            <a:off x="1621453" y="4206425"/>
            <a:ext cx="207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OK, Temperatura e umidità fuori range</a:t>
            </a:r>
          </a:p>
        </p:txBody>
      </p:sp>
      <p:sp>
        <p:nvSpPr>
          <p:cNvPr id="79" name="Subtitle 2">
            <a:extLst>
              <a:ext uri="{FF2B5EF4-FFF2-40B4-BE49-F238E27FC236}">
                <a16:creationId xmlns:a16="http://schemas.microsoft.com/office/drawing/2014/main" id="{A75D19FF-4FD2-FF02-99A4-15C2C479AAF5}"/>
              </a:ext>
            </a:extLst>
          </p:cNvPr>
          <p:cNvSpPr txBox="1">
            <a:spLocks/>
          </p:cNvSpPr>
          <p:nvPr/>
        </p:nvSpPr>
        <p:spPr>
          <a:xfrm>
            <a:off x="615462" y="1387932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(2/2)</a:t>
            </a:r>
          </a:p>
        </p:txBody>
      </p:sp>
      <p:cxnSp>
        <p:nvCxnSpPr>
          <p:cNvPr id="99" name="Connettore 2 72">
            <a:extLst>
              <a:ext uri="{FF2B5EF4-FFF2-40B4-BE49-F238E27FC236}">
                <a16:creationId xmlns:a16="http://schemas.microsoft.com/office/drawing/2014/main" id="{F4309153-E6C0-0278-2523-46BB9EC95A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55591" y="5825866"/>
            <a:ext cx="266264" cy="650337"/>
          </a:xfrm>
          <a:prstGeom prst="curvedConnector3">
            <a:avLst>
              <a:gd name="adj1" fmla="val 1818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99C38FD9-4095-C51D-F4E5-9BAFDD120054}"/>
              </a:ext>
            </a:extLst>
          </p:cNvPr>
          <p:cNvSpPr txBox="1"/>
          <p:nvPr/>
        </p:nvSpPr>
        <p:spPr>
          <a:xfrm>
            <a:off x="10368204" y="3177214"/>
            <a:ext cx="207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OK, Temperatura e Umidità OK</a:t>
            </a:r>
          </a:p>
        </p:txBody>
      </p:sp>
    </p:spTree>
    <p:extLst>
      <p:ext uri="{BB962C8B-B14F-4D97-AF65-F5344CB8AC3E}">
        <p14:creationId xmlns:p14="http://schemas.microsoft.com/office/powerpoint/2010/main" val="1143966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3501BA-B5E9-EA8E-3E4C-64A13213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1C49E-D16B-E631-AAF2-8558D63E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1" y="1925697"/>
            <a:ext cx="10691446" cy="1397793"/>
          </a:xfrm>
        </p:spPr>
        <p:txBody>
          <a:bodyPr>
            <a:normAutofit/>
          </a:bodyPr>
          <a:lstStyle/>
          <a:p>
            <a:pPr algn="l"/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Nodo B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A296B-4D2D-6497-26C1-416B8DD1EFC4}"/>
              </a:ext>
            </a:extLst>
          </p:cNvPr>
          <p:cNvSpPr txBox="1">
            <a:spLocks/>
          </p:cNvSpPr>
          <p:nvPr/>
        </p:nvSpPr>
        <p:spPr>
          <a:xfrm>
            <a:off x="633046" y="2353469"/>
            <a:ext cx="10034954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Sezione Nodo B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FEB1EE5-6197-B0E5-494E-4FE7EDC7E4FA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2441F82-7851-22FC-3E13-39D79B6D0FE0}"/>
              </a:ext>
            </a:extLst>
          </p:cNvPr>
          <p:cNvSpPr txBox="1">
            <a:spLocks/>
          </p:cNvSpPr>
          <p:nvPr/>
        </p:nvSpPr>
        <p:spPr>
          <a:xfrm>
            <a:off x="615461" y="3251737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Analisi delle componenti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30D073-8CFB-3B50-C405-CA35F9EEAAFA}"/>
              </a:ext>
            </a:extLst>
          </p:cNvPr>
          <p:cNvSpPr/>
          <p:nvPr/>
        </p:nvSpPr>
        <p:spPr>
          <a:xfrm>
            <a:off x="7272399" y="2277210"/>
            <a:ext cx="3413186" cy="251460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553E8-C647-1002-A4FB-BBF110B759C9}"/>
              </a:ext>
            </a:extLst>
          </p:cNvPr>
          <p:cNvSpPr/>
          <p:nvPr/>
        </p:nvSpPr>
        <p:spPr>
          <a:xfrm>
            <a:off x="7731216" y="2524860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UART_B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EAB752-59DA-4225-DF53-D9939041666B}"/>
              </a:ext>
            </a:extLst>
          </p:cNvPr>
          <p:cNvSpPr/>
          <p:nvPr/>
        </p:nvSpPr>
        <p:spPr>
          <a:xfrm>
            <a:off x="9280618" y="2524860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b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ARM™Cortex-M4 32-bit</a:t>
            </a:r>
          </a:p>
        </p:txBody>
      </p:sp>
      <p:sp>
        <p:nvSpPr>
          <p:cNvPr id="53" name="Arrow: Left-Right 52">
            <a:extLst>
              <a:ext uri="{FF2B5EF4-FFF2-40B4-BE49-F238E27FC236}">
                <a16:creationId xmlns:a16="http://schemas.microsoft.com/office/drawing/2014/main" id="{29C4277A-2D7C-7590-8728-57EF4A9CD118}"/>
              </a:ext>
            </a:extLst>
          </p:cNvPr>
          <p:cNvSpPr/>
          <p:nvPr/>
        </p:nvSpPr>
        <p:spPr>
          <a:xfrm>
            <a:off x="7661366" y="3312617"/>
            <a:ext cx="2616200" cy="4953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176934F-6883-682A-2088-C7EAE9563C28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8239216" y="3140810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A68C279-BC04-65C7-B969-9BEAA5D67415}"/>
              </a:ext>
            </a:extLst>
          </p:cNvPr>
          <p:cNvCxnSpPr>
            <a:cxnSpLocks/>
          </p:cNvCxnSpPr>
          <p:nvPr/>
        </p:nvCxnSpPr>
        <p:spPr>
          <a:xfrm>
            <a:off x="9756868" y="3140810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2032592-2573-F5F0-3102-36C3F42546B2}"/>
              </a:ext>
            </a:extLst>
          </p:cNvPr>
          <p:cNvSpPr/>
          <p:nvPr/>
        </p:nvSpPr>
        <p:spPr>
          <a:xfrm>
            <a:off x="9487043" y="3967901"/>
            <a:ext cx="819101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E4E7B1-5F51-3465-0333-04BA4CB0C9D4}"/>
              </a:ext>
            </a:extLst>
          </p:cNvPr>
          <p:cNvCxnSpPr>
            <a:cxnSpLocks/>
          </p:cNvCxnSpPr>
          <p:nvPr/>
        </p:nvCxnSpPr>
        <p:spPr>
          <a:xfrm>
            <a:off x="9798145" y="3676595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3789C4C-60F0-4298-466E-29E838762E85}"/>
              </a:ext>
            </a:extLst>
          </p:cNvPr>
          <p:cNvSpPr/>
          <p:nvPr/>
        </p:nvSpPr>
        <p:spPr>
          <a:xfrm>
            <a:off x="8521842" y="3967901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1D2CAD8B-11E6-FB8A-C766-6630F351B00C}"/>
              </a:ext>
            </a:extLst>
          </p:cNvPr>
          <p:cNvSpPr/>
          <p:nvPr/>
        </p:nvSpPr>
        <p:spPr>
          <a:xfrm>
            <a:off x="7569281" y="3967901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Nebulizzatore</a:t>
            </a: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C8F204DF-8A93-B526-5E4F-23151B66B668}"/>
              </a:ext>
            </a:extLst>
          </p:cNvPr>
          <p:cNvCxnSpPr>
            <a:cxnSpLocks/>
          </p:cNvCxnSpPr>
          <p:nvPr/>
        </p:nvCxnSpPr>
        <p:spPr>
          <a:xfrm>
            <a:off x="8948053" y="3683342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3BA04822-6013-0790-8F8D-1E3CCEA27E59}"/>
              </a:ext>
            </a:extLst>
          </p:cNvPr>
          <p:cNvCxnSpPr>
            <a:cxnSpLocks/>
          </p:cNvCxnSpPr>
          <p:nvPr/>
        </p:nvCxnSpPr>
        <p:spPr>
          <a:xfrm>
            <a:off x="8186053" y="3690089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Subtitle 2">
            <a:extLst>
              <a:ext uri="{FF2B5EF4-FFF2-40B4-BE49-F238E27FC236}">
                <a16:creationId xmlns:a16="http://schemas.microsoft.com/office/drawing/2014/main" id="{D901A9FF-3F63-764E-3AD8-2E7979B2C0FE}"/>
              </a:ext>
            </a:extLst>
          </p:cNvPr>
          <p:cNvSpPr txBox="1">
            <a:spLocks/>
          </p:cNvSpPr>
          <p:nvPr/>
        </p:nvSpPr>
        <p:spPr>
          <a:xfrm>
            <a:off x="9896593" y="1943396"/>
            <a:ext cx="1097907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NODO B</a:t>
            </a:r>
          </a:p>
        </p:txBody>
      </p:sp>
    </p:spTree>
    <p:extLst>
      <p:ext uri="{BB962C8B-B14F-4D97-AF65-F5344CB8AC3E}">
        <p14:creationId xmlns:p14="http://schemas.microsoft.com/office/powerpoint/2010/main" val="3178403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(1/5)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it-IT" sz="1800" b="1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WaterLevelSensor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è un sensore </a:t>
            </a: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la rilevazione dell’acqua. Viene utilizzato per misurare il livello dell’acqua all’interno di un contenitore.</a:t>
            </a:r>
          </a:p>
          <a:p>
            <a:pPr algn="just"/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tratta di un sensore di livello dell'acqua di tipo conduttivo, in cui la variazione della resistenza di fili paralleli su diverse profondità dell'acqua viene convertita in una tensione.</a:t>
            </a: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it-IT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Specifiche Tecniche D’interesse:</a:t>
            </a:r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CA9F8-F8F3-AE39-C00D-505F1E02E655}"/>
              </a:ext>
            </a:extLst>
          </p:cNvPr>
          <p:cNvSpPr txBox="1"/>
          <p:nvPr/>
        </p:nvSpPr>
        <p:spPr>
          <a:xfrm>
            <a:off x="533400" y="3874174"/>
            <a:ext cx="51475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Alimentazione 5 V</a:t>
            </a:r>
          </a:p>
          <a:p>
            <a:pPr algn="l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Corrente d’esercizio: &lt; 20mA</a:t>
            </a:r>
          </a:p>
          <a:p>
            <a:pPr algn="l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Tipo di sensore: Analogico</a:t>
            </a:r>
          </a:p>
          <a:p>
            <a:pPr algn="l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Superficie: 40mm x16mm</a:t>
            </a:r>
          </a:p>
          <a:p>
            <a:pPr algn="l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Temperatura d’esercizio: 10°C – 30°C</a:t>
            </a:r>
          </a:p>
          <a:p>
            <a:pPr algn="l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Umidità di funzionamento: 10% - 90% </a:t>
            </a:r>
          </a:p>
          <a:p>
            <a:pPr algn="l"/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Dimensioni del prodotto: 65mm x 20 mm x 8 mm</a:t>
            </a:r>
          </a:p>
        </p:txBody>
      </p:sp>
      <p:pic>
        <p:nvPicPr>
          <p:cNvPr id="4098" name="Picture 2" descr="Sensore del livello dell'acqua">
            <a:extLst>
              <a:ext uri="{FF2B5EF4-FFF2-40B4-BE49-F238E27FC236}">
                <a16:creationId xmlns:a16="http://schemas.microsoft.com/office/drawing/2014/main" id="{E4FE792B-FFAD-4F5E-4281-3E74A9512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2" t="11621" r="8066" b="11143"/>
          <a:stretch/>
        </p:blipFill>
        <p:spPr bwMode="auto">
          <a:xfrm>
            <a:off x="8297114" y="2953037"/>
            <a:ext cx="3009791" cy="288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1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(2/5)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7810673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Sensore ha una serie di dieci «Traces» parallele di rame, cinque delle quali sono </a:t>
            </a:r>
            <a:r>
              <a:rPr lang="it-IT" sz="1800" b="1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 alimentazioni 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altre sono </a:t>
            </a:r>
            <a:r>
              <a:rPr lang="it-IT" sz="1800" b="1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sensoriali.</a:t>
            </a:r>
          </a:p>
          <a:p>
            <a:pPr algn="just"/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Queste </a:t>
            </a:r>
            <a:r>
              <a:rPr lang="it-IT" sz="18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sono collegate inizialmente, ma appena sono sommerse in acqua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si crea un collegamento tra di esse che genera una variazione di resistenza.</a:t>
            </a:r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Panoramica dell'hardware del sensore di livello dell'acqua">
            <a:extLst>
              <a:ext uri="{FF2B5EF4-FFF2-40B4-BE49-F238E27FC236}">
                <a16:creationId xmlns:a16="http://schemas.microsoft.com/office/drawing/2014/main" id="{45D82D54-3812-D553-82CC-33435E66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563" y="2080807"/>
            <a:ext cx="2306343" cy="353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52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Quando usare un umidificatore in casa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498C874-9B13-FB72-C2B6-092B37365376}"/>
              </a:ext>
            </a:extLst>
          </p:cNvPr>
          <p:cNvSpPr txBox="1">
            <a:spLocks/>
          </p:cNvSpPr>
          <p:nvPr/>
        </p:nvSpPr>
        <p:spPr>
          <a:xfrm>
            <a:off x="615461" y="1918779"/>
            <a:ext cx="10848242" cy="3986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- L’inverno è il periodo migliore per utilizzare un umidificatore poiché la temperatura sarà bassa e il livello di umidità relativa scenderà al di sotto del 30%-40%. </a:t>
            </a:r>
          </a:p>
          <a:p>
            <a:pPr algn="just"/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- Durante la fredda stagione, nelle nostre case accendiamo il riscaldamento. Senza la possibilità di aprire le finestre, l’aria calda non ricircolata asciugherà l’umidità nella stanza lasciando l’aria viziata, secca e scomoda da respirare.</a:t>
            </a:r>
          </a:p>
          <a:p>
            <a:pPr algn="just"/>
            <a:r>
              <a:rPr lang="it-IT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Cosa può compromettere? 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Alcuni sintomi:</a:t>
            </a:r>
          </a:p>
          <a:p>
            <a:pPr marL="285750" indent="-285750" algn="just">
              <a:buFontTx/>
              <a:buChar char="-"/>
            </a:pPr>
            <a:r>
              <a:rPr lang="it-IT" sz="1800" i="1">
                <a:latin typeface="Arial" panose="020B0604020202020204" pitchFamily="34" charset="0"/>
                <a:cs typeface="Arial" panose="020B0604020202020204" pitchFamily="34" charset="0"/>
              </a:rPr>
              <a:t>Naso che cola cronico</a:t>
            </a:r>
          </a:p>
          <a:p>
            <a:pPr marL="285750" indent="-285750" algn="just">
              <a:buFontTx/>
              <a:buChar char="-"/>
            </a:pPr>
            <a:r>
              <a:rPr lang="it-IT" sz="1800" i="1">
                <a:latin typeface="Arial" panose="020B0604020202020204" pitchFamily="34" charset="0"/>
                <a:cs typeface="Arial" panose="020B0604020202020204" pitchFamily="34" charset="0"/>
              </a:rPr>
              <a:t>Sintomi di febbre </a:t>
            </a:r>
          </a:p>
          <a:p>
            <a:pPr marL="285750" indent="-285750" algn="just">
              <a:buFontTx/>
              <a:buChar char="-"/>
            </a:pPr>
            <a:r>
              <a:rPr lang="it-IT" sz="1800" i="1">
                <a:latin typeface="Arial" panose="020B0604020202020204" pitchFamily="34" charset="0"/>
                <a:cs typeface="Arial" panose="020B0604020202020204" pitchFamily="34" charset="0"/>
              </a:rPr>
              <a:t>Asma e riacutizzazioni di allergie</a:t>
            </a:r>
          </a:p>
          <a:p>
            <a:pPr marL="285750" indent="-285750" algn="just">
              <a:buFontTx/>
              <a:buChar char="-"/>
            </a:pPr>
            <a:r>
              <a:rPr lang="it-IT" sz="1800" i="1">
                <a:latin typeface="Arial" panose="020B0604020202020204" pitchFamily="34" charset="0"/>
                <a:cs typeface="Arial" panose="020B0604020202020204" pitchFamily="34" charset="0"/>
              </a:rPr>
              <a:t>Gola secca</a:t>
            </a:r>
          </a:p>
          <a:p>
            <a:pPr marL="285750" indent="-285750" algn="just">
              <a:buFontTx/>
              <a:buChar char="-"/>
            </a:pPr>
            <a:endParaRPr lang="it-IT" sz="1800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Occhio anche ai mobili di legno della nostra casa, che possono danneggiarsi deformandosi.</a:t>
            </a: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2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(3/5)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2250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Tale resistenza è inversamente proporzionale all’altezza dell’acqua: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Più acqua è immersa nel sensore, </a:t>
            </a: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maggiore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 sarà la conduttività e minore sarà la resistenza.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Meno acqua è immersa nel sensore, </a:t>
            </a:r>
            <a:r>
              <a:rPr lang="it-IT" sz="1800" b="1" dirty="0">
                <a:latin typeface="Arial" panose="020B0604020202020204" pitchFamily="34" charset="0"/>
                <a:cs typeface="Arial" panose="020B0604020202020204" pitchFamily="34" charset="0"/>
              </a:rPr>
              <a:t>minore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 sarà la conduttività e maggiore sarà resistenza.</a:t>
            </a:r>
          </a:p>
          <a:p>
            <a:pPr algn="just"/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Il sensore produce, dunque, una tensione di uscita in base alla resistenza variabile attraverso la quale è possibile determinare il livello dell'acqua all’interno del contenitore.</a:t>
            </a:r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BDD905D-1034-6805-B260-D729B95B91E0}"/>
              </a:ext>
            </a:extLst>
          </p:cNvPr>
          <p:cNvSpPr/>
          <p:nvPr/>
        </p:nvSpPr>
        <p:spPr>
          <a:xfrm>
            <a:off x="6660104" y="4298078"/>
            <a:ext cx="1516289" cy="1479047"/>
          </a:xfrm>
          <a:prstGeom prst="can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Picture 26" descr="Water Level Sensor Depth of Detection Water Sensor for Arduino">
            <a:extLst>
              <a:ext uri="{FF2B5EF4-FFF2-40B4-BE49-F238E27FC236}">
                <a16:creationId xmlns:a16="http://schemas.microsoft.com/office/drawing/2014/main" id="{1BB3C67F-75F5-3A62-0579-DDE3BFE6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3" b="9593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451" y="3763117"/>
            <a:ext cx="2087223" cy="208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ylinder 28">
            <a:extLst>
              <a:ext uri="{FF2B5EF4-FFF2-40B4-BE49-F238E27FC236}">
                <a16:creationId xmlns:a16="http://schemas.microsoft.com/office/drawing/2014/main" id="{063DEB06-2CEA-66E9-B655-8872CE02C523}"/>
              </a:ext>
            </a:extLst>
          </p:cNvPr>
          <p:cNvSpPr/>
          <p:nvPr/>
        </p:nvSpPr>
        <p:spPr>
          <a:xfrm>
            <a:off x="6660104" y="4298078"/>
            <a:ext cx="1516289" cy="1479047"/>
          </a:xfrm>
          <a:prstGeom prst="can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 descr="Water Level Sensor Depth of Detection Water Sensor for Arduino">
            <a:extLst>
              <a:ext uri="{FF2B5EF4-FFF2-40B4-BE49-F238E27FC236}">
                <a16:creationId xmlns:a16="http://schemas.microsoft.com/office/drawing/2014/main" id="{4587B95C-2E48-DF1A-91E0-7E560CB17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3" b="9593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1388"/>
          <a:stretch/>
        </p:blipFill>
        <p:spPr bwMode="auto">
          <a:xfrm>
            <a:off x="6398450" y="3772324"/>
            <a:ext cx="2087223" cy="59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ylinder 32">
            <a:extLst>
              <a:ext uri="{FF2B5EF4-FFF2-40B4-BE49-F238E27FC236}">
                <a16:creationId xmlns:a16="http://schemas.microsoft.com/office/drawing/2014/main" id="{0269D4D5-D30D-DFE0-C564-0F362872E3A1}"/>
              </a:ext>
            </a:extLst>
          </p:cNvPr>
          <p:cNvSpPr/>
          <p:nvPr/>
        </p:nvSpPr>
        <p:spPr>
          <a:xfrm>
            <a:off x="6660103" y="5306716"/>
            <a:ext cx="1516289" cy="438491"/>
          </a:xfrm>
          <a:prstGeom prst="can">
            <a:avLst>
              <a:gd name="adj" fmla="val 50000"/>
            </a:avLst>
          </a:prstGeom>
          <a:solidFill>
            <a:schemeClr val="accent1">
              <a:alpha val="56078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9119CEFB-04D4-1130-916D-495958E2D67E}"/>
              </a:ext>
            </a:extLst>
          </p:cNvPr>
          <p:cNvSpPr/>
          <p:nvPr/>
        </p:nvSpPr>
        <p:spPr>
          <a:xfrm>
            <a:off x="3284140" y="4236417"/>
            <a:ext cx="1516289" cy="1479047"/>
          </a:xfrm>
          <a:prstGeom prst="can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Picture 36" descr="Water Level Sensor Depth of Detection Water Sensor for Arduino">
            <a:extLst>
              <a:ext uri="{FF2B5EF4-FFF2-40B4-BE49-F238E27FC236}">
                <a16:creationId xmlns:a16="http://schemas.microsoft.com/office/drawing/2014/main" id="{5EF9DAE7-099D-E203-E3E0-32E8B9846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3" b="9593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487" y="3701456"/>
            <a:ext cx="2087223" cy="208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ylinder 38">
            <a:extLst>
              <a:ext uri="{FF2B5EF4-FFF2-40B4-BE49-F238E27FC236}">
                <a16:creationId xmlns:a16="http://schemas.microsoft.com/office/drawing/2014/main" id="{F54CF7E7-3672-5993-4312-848C401803C4}"/>
              </a:ext>
            </a:extLst>
          </p:cNvPr>
          <p:cNvSpPr/>
          <p:nvPr/>
        </p:nvSpPr>
        <p:spPr>
          <a:xfrm>
            <a:off x="3284140" y="4236417"/>
            <a:ext cx="1516289" cy="1479047"/>
          </a:xfrm>
          <a:prstGeom prst="can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Picture 40" descr="Water Level Sensor Depth of Detection Water Sensor for Arduino">
            <a:extLst>
              <a:ext uri="{FF2B5EF4-FFF2-40B4-BE49-F238E27FC236}">
                <a16:creationId xmlns:a16="http://schemas.microsoft.com/office/drawing/2014/main" id="{481B3F97-CD43-1CDE-3884-0831741BC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63" b="9593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1388"/>
          <a:stretch/>
        </p:blipFill>
        <p:spPr bwMode="auto">
          <a:xfrm>
            <a:off x="3022486" y="3710663"/>
            <a:ext cx="2087223" cy="59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ylinder 42">
            <a:extLst>
              <a:ext uri="{FF2B5EF4-FFF2-40B4-BE49-F238E27FC236}">
                <a16:creationId xmlns:a16="http://schemas.microsoft.com/office/drawing/2014/main" id="{D09B2C3A-C121-AABB-87CA-8293F237166D}"/>
              </a:ext>
            </a:extLst>
          </p:cNvPr>
          <p:cNvSpPr/>
          <p:nvPr/>
        </p:nvSpPr>
        <p:spPr>
          <a:xfrm>
            <a:off x="3284139" y="4493217"/>
            <a:ext cx="1516289" cy="1199856"/>
          </a:xfrm>
          <a:prstGeom prst="can">
            <a:avLst>
              <a:gd name="adj" fmla="val 31742"/>
            </a:avLst>
          </a:prstGeom>
          <a:solidFill>
            <a:schemeClr val="accent1">
              <a:alpha val="56078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7B88A82-125C-91EC-25B6-69C2E67C4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7749" y="3983122"/>
            <a:ext cx="1447800" cy="18764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125F706-592C-EB3E-EE8A-15283C640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784" y="3903725"/>
            <a:ext cx="1365659" cy="18801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EC556AD-C047-360C-74E6-3B26167FF7AB}"/>
              </a:ext>
            </a:extLst>
          </p:cNvPr>
          <p:cNvSpPr txBox="1"/>
          <p:nvPr/>
        </p:nvSpPr>
        <p:spPr>
          <a:xfrm>
            <a:off x="5060415" y="3732257"/>
            <a:ext cx="1025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  <a:t>Resistenza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79F16C-376A-955F-C859-1ABC16FC29F2}"/>
              </a:ext>
            </a:extLst>
          </p:cNvPr>
          <p:cNvSpPr txBox="1"/>
          <p:nvPr/>
        </p:nvSpPr>
        <p:spPr>
          <a:xfrm>
            <a:off x="8559031" y="3744667"/>
            <a:ext cx="1025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latin typeface="Arial" panose="020B0604020202020204" pitchFamily="34" charset="0"/>
                <a:cs typeface="Arial" panose="020B0604020202020204" pitchFamily="34" charset="0"/>
              </a:rPr>
              <a:t>Resistenza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68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ater Level Sensor Depth of Detection Water Sensor for Arduino">
            <a:extLst>
              <a:ext uri="{FF2B5EF4-FFF2-40B4-BE49-F238E27FC236}">
                <a16:creationId xmlns:a16="http://schemas.microsoft.com/office/drawing/2014/main" id="{8F05E353-EB99-46DC-0CC1-F479F7D4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15934" y="260216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(4/5)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Interconnessione </a:t>
            </a:r>
            <a:r>
              <a:rPr lang="it-IT" sz="1800" b="1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WaterLevelSensor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STM32F3</a:t>
            </a:r>
          </a:p>
          <a:p>
            <a:pPr algn="just"/>
            <a:endParaRPr lang="it-IT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7804B5F-B3D7-236D-1AB2-AC4645354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56" y="1460569"/>
            <a:ext cx="3313431" cy="4628285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EC5E80B-AF8E-A0F2-B328-89DC98693BF6}"/>
              </a:ext>
            </a:extLst>
          </p:cNvPr>
          <p:cNvCxnSpPr>
            <a:cxnSpLocks/>
          </p:cNvCxnSpPr>
          <p:nvPr/>
        </p:nvCxnSpPr>
        <p:spPr>
          <a:xfrm rot="10800000">
            <a:off x="4158770" y="5470070"/>
            <a:ext cx="2760365" cy="291638"/>
          </a:xfrm>
          <a:prstGeom prst="bentConnector3">
            <a:avLst>
              <a:gd name="adj1" fmla="val 9915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diritto 10">
            <a:extLst>
              <a:ext uri="{FF2B5EF4-FFF2-40B4-BE49-F238E27FC236}">
                <a16:creationId xmlns:a16="http://schemas.microsoft.com/office/drawing/2014/main" id="{1E3BCFD7-ECE9-6DF7-9270-E4F9E6C1F5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89099" y="3224978"/>
            <a:ext cx="2749219" cy="2245091"/>
          </a:xfrm>
          <a:prstGeom prst="bentConnector3">
            <a:avLst>
              <a:gd name="adj1" fmla="val 635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0">
            <a:extLst>
              <a:ext uri="{FF2B5EF4-FFF2-40B4-BE49-F238E27FC236}">
                <a16:creationId xmlns:a16="http://schemas.microsoft.com/office/drawing/2014/main" id="{18E0C0B6-CFD2-64B7-4915-9C8D857B5B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04578" y="3755922"/>
            <a:ext cx="2713703" cy="1621677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757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Implementazione sensore Livello dell’acqua su </a:t>
            </a:r>
            <a:r>
              <a:rPr lang="it-IT" sz="48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(5/5)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fine di utilizzare il sensore di livello dell’acqua occorre configurare sulla BOARD STM32F3Discovery un ADC (Convertitore Analogico Digitale) in modalità </a:t>
            </a:r>
            <a:r>
              <a:rPr lang="it-IT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                                                              </a:t>
            </a:r>
            <a:r>
              <a:rPr lang="it-IT" sz="1800" b="1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ended</a:t>
            </a:r>
            <a:r>
              <a:rPr lang="it-IT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 questo componente si abilitano anche le 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interruzioni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in maniera tale che al termine di una conversione sia possibile                                                         gestire i valori ottenuti.</a:t>
            </a: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fare ciò, serve individuare un GPIO che fungerà da pin                                                                 DATA tramite il quale leggere il valore da convertire (</a:t>
            </a:r>
            <a:r>
              <a:rPr lang="it-IT" sz="1800" b="1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ADC_In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                                                                  il GPIO individuato è il </a:t>
            </a:r>
            <a:r>
              <a:rPr lang="it-IT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PA0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dunque si configurerà tale pin                                                                  come nella slide successiva.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76D081A-1E75-294D-B355-43F3F6D08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683" y="2469971"/>
            <a:ext cx="3632387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53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Implementazione sensore Livello dell’acqua su </a:t>
            </a:r>
            <a:r>
              <a:rPr lang="it-IT" sz="48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(5/5)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1"/>
            <a:ext cx="10773507" cy="4167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volta configurato il 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PA0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si procede alla gestione della                                                             </a:t>
            </a:r>
            <a:r>
              <a:rPr lang="it-IT" sz="1800" b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Callback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salvare il valore ottenuto dalla conversione                                                                        analogica-digitale in maniera opportuna.</a:t>
            </a: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particolare, in seguito, a varie sperimentazioni si è scelto come valore di soglia per la rilevazione dell’acqua, il valore di 200.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3827EF-EB54-BC9D-8C03-E50C3CCD9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304" y="1755246"/>
            <a:ext cx="3994355" cy="357523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BFC013-7B2F-C7D2-466E-9B6183B78D8F}"/>
              </a:ext>
            </a:extLst>
          </p:cNvPr>
          <p:cNvSpPr txBox="1"/>
          <p:nvPr/>
        </p:nvSpPr>
        <p:spPr>
          <a:xfrm>
            <a:off x="615461" y="2884279"/>
            <a:ext cx="6451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it-IT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HAL_ADC_ConvCpltCallback</a:t>
            </a:r>
            <a:r>
              <a:rPr lang="it-IT" sz="1600" b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600" b="1" err="1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ADC_</a:t>
            </a:r>
            <a:r>
              <a:rPr lang="it-IT" sz="1600" b="1" err="1">
                <a:solidFill>
                  <a:srgbClr val="438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HandleTypeDef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it-IT" sz="1600" b="1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hadc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adc_value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b="1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HAL_ADC_GetValue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hadc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valore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tensione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it-IT" sz="1600" b="1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600" b="1" err="1">
                <a:latin typeface="Arial" panose="020B0604020202020204" pitchFamily="34" charset="0"/>
                <a:cs typeface="Arial" panose="020B0604020202020204" pitchFamily="34" charset="0"/>
              </a:rPr>
              <a:t>adc_value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&gt; 200){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flag = 1;</a:t>
            </a:r>
          </a:p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        } </a:t>
            </a:r>
            <a:r>
              <a:rPr lang="it-IT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flag = 0;</a:t>
            </a:r>
          </a:p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106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Nebulizzatore e interfaccia GROVE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(1/3)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E393FF7-290D-30D6-B4AD-861D30A4B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537" y="4341375"/>
            <a:ext cx="3158096" cy="187767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41032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Nebulizzatore è un atomizzatore ad ultrasuoni, non fa altro che ridurre un liquido in minutissime goccioline.</a:t>
            </a:r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Per usarlo, si fa uso dell’interfaccia GROVE.</a:t>
            </a:r>
          </a:p>
          <a:p>
            <a:pPr algn="just"/>
            <a:endParaRPr lang="it-IT" sz="18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L’interfaccia GROVE è largamente usata nell’ambito della                                                        prototipazione, con schede Arduino in prevalenza, e fa leva sulla                                                 semplicità nell’effettuare i collegamenti, nonché sulla semplicità di                                    programmazione.</a:t>
            </a:r>
          </a:p>
          <a:p>
            <a:pPr algn="l"/>
            <a:endParaRPr lang="it-IT" sz="18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particolare, quest’interfaccia è composta da 4 pin: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NC (</a:t>
            </a:r>
            <a:r>
              <a:rPr lang="it-IT" sz="1800" b="1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1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(</a:t>
            </a:r>
            <a:r>
              <a:rPr lang="it-IT" sz="1800" b="1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</a:t>
            </a:r>
            <a: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it-IT" sz="1800" b="1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Arduino - Grove nebulizzatore ad ultrasuoni per acqua v1.0, ETA1 SEEED 101020090">
            <a:extLst>
              <a:ext uri="{FF2B5EF4-FFF2-40B4-BE49-F238E27FC236}">
                <a16:creationId xmlns:a16="http://schemas.microsoft.com/office/drawing/2014/main" id="{DE18FC79-88B0-C828-61DB-D20CB554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64" y="2375998"/>
            <a:ext cx="3158096" cy="31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97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Nebulizzatore e interfaccia GROVE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(2/3)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3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73B31F39-353C-12F2-8415-D8AE87A91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4" y="1643925"/>
            <a:ext cx="3313431" cy="46282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6FC13D6-FDD2-A4CD-70AD-624AE7520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088" y="2077827"/>
            <a:ext cx="3563831" cy="2118904"/>
          </a:xfrm>
          <a:prstGeom prst="rect">
            <a:avLst/>
          </a:prstGeom>
        </p:spPr>
      </p:pic>
      <p:pic>
        <p:nvPicPr>
          <p:cNvPr id="1026" name="Picture 2" descr="108khz 113khz 16mm 20mm Piezo Ultrasonic Microporous Atomizer For  Humidifier Perfume Atomizer - Buy 100khz 108khz 113khz 135khz 16mm 20mm  Piezo Ultrasonic Microporous Atomizer,Piezo Ultrasonic Atomizer For  Humidifier Ultrasonic Perfume Atomizer ...">
            <a:extLst>
              <a:ext uri="{FF2B5EF4-FFF2-40B4-BE49-F238E27FC236}">
                <a16:creationId xmlns:a16="http://schemas.microsoft.com/office/drawing/2014/main" id="{80608052-30AF-3A82-EA60-B6930446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474013" y="2449862"/>
            <a:ext cx="3102526" cy="310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1841507-0A0F-E1A1-ADF3-C9843979EAAD}"/>
              </a:ext>
            </a:extLst>
          </p:cNvPr>
          <p:cNvCxnSpPr>
            <a:cxnSpLocks/>
          </p:cNvCxnSpPr>
          <p:nvPr/>
        </p:nvCxnSpPr>
        <p:spPr>
          <a:xfrm rot="5400000">
            <a:off x="3234986" y="3824305"/>
            <a:ext cx="2978796" cy="1284939"/>
          </a:xfrm>
          <a:prstGeom prst="bentConnector3">
            <a:avLst>
              <a:gd name="adj1" fmla="val 99321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ttore diritto 10">
            <a:extLst>
              <a:ext uri="{FF2B5EF4-FFF2-40B4-BE49-F238E27FC236}">
                <a16:creationId xmlns:a16="http://schemas.microsoft.com/office/drawing/2014/main" id="{4BD083B1-6D83-280E-4D08-4A628F0995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98006" y="3105615"/>
            <a:ext cx="1209974" cy="28845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10">
            <a:extLst>
              <a:ext uri="{FF2B5EF4-FFF2-40B4-BE49-F238E27FC236}">
                <a16:creationId xmlns:a16="http://schemas.microsoft.com/office/drawing/2014/main" id="{92B3C7C8-633D-B5B8-D3FA-B7AAECF4A9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89528" y="3300758"/>
            <a:ext cx="1297283" cy="1167402"/>
          </a:xfrm>
          <a:prstGeom prst="bentConnector3">
            <a:avLst>
              <a:gd name="adj1" fmla="val 36462"/>
            </a:avLst>
          </a:prstGeom>
          <a:ln w="381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10">
            <a:extLst>
              <a:ext uri="{FF2B5EF4-FFF2-40B4-BE49-F238E27FC236}">
                <a16:creationId xmlns:a16="http://schemas.microsoft.com/office/drawing/2014/main" id="{04A8D0E0-5AE1-97E7-72E6-1908DA5589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73049" y="3362470"/>
            <a:ext cx="1574401" cy="1265906"/>
          </a:xfrm>
          <a:prstGeom prst="bentConnector3">
            <a:avLst>
              <a:gd name="adj1" fmla="val 10202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10">
            <a:extLst>
              <a:ext uri="{FF2B5EF4-FFF2-40B4-BE49-F238E27FC236}">
                <a16:creationId xmlns:a16="http://schemas.microsoft.com/office/drawing/2014/main" id="{CC6BFC43-A11B-5B8C-B7D2-95794E372A3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06851" y="3212651"/>
            <a:ext cx="1649647" cy="1323055"/>
          </a:xfrm>
          <a:prstGeom prst="bentConnector3">
            <a:avLst>
              <a:gd name="adj1" fmla="val 101581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0">
            <a:extLst>
              <a:ext uri="{FF2B5EF4-FFF2-40B4-BE49-F238E27FC236}">
                <a16:creationId xmlns:a16="http://schemas.microsoft.com/office/drawing/2014/main" id="{E88D2B55-CB45-6E37-3B3C-F465F6BC03DD}"/>
              </a:ext>
            </a:extLst>
          </p:cNvPr>
          <p:cNvCxnSpPr>
            <a:cxnSpLocks/>
          </p:cNvCxnSpPr>
          <p:nvPr/>
        </p:nvCxnSpPr>
        <p:spPr>
          <a:xfrm rot="5400000">
            <a:off x="3387958" y="3902179"/>
            <a:ext cx="2592813" cy="1204899"/>
          </a:xfrm>
          <a:prstGeom prst="bentConnector3">
            <a:avLst>
              <a:gd name="adj1" fmla="val 100941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572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615461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Implementazione Nebulizzatore su </a:t>
            </a:r>
            <a:r>
              <a:rPr lang="it-IT" sz="48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(3/3)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la gestione del nebulizzatore non occorre configurare                                                                nessun componente, ma semplicemente si usa un GPIO,                                                                         in questo caso il </a:t>
            </a:r>
            <a:r>
              <a:rPr lang="it-IT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PB6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come </a:t>
            </a:r>
            <a:r>
              <a:rPr lang="it-IT" sz="1800" b="1" i="1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GPIO_Output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questo pin in                                                              particolare è collegato </a:t>
            </a:r>
            <a:r>
              <a:rPr lang="it-IT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all’ENABLE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(GROVE) nebulizzatore.</a:t>
            </a:r>
          </a:p>
          <a:p>
            <a:pPr algn="l"/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7FAA321-FFCB-46DF-6D11-47347DB44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564" y="2103452"/>
            <a:ext cx="3740342" cy="36133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BACAEB-2365-BA0F-944A-3B54125A5EA2}"/>
              </a:ext>
            </a:extLst>
          </p:cNvPr>
          <p:cNvSpPr txBox="1"/>
          <p:nvPr/>
        </p:nvSpPr>
        <p:spPr>
          <a:xfrm>
            <a:off x="615461" y="3359887"/>
            <a:ext cx="7187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it-IT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gestisci_nebulizzatore</a:t>
            </a:r>
            <a:r>
              <a:rPr lang="it-IT" sz="1600" b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600" b="1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(flag == 1 &amp;&amp;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== 1)</a:t>
            </a:r>
          </a:p>
          <a:p>
            <a:pPr lvl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b="1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HAL_GPIO_WritePin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(GPIOB, GPIO_PIN_6, </a:t>
            </a:r>
            <a:r>
              <a:rPr lang="en-US" sz="1600" b="1" i="1">
                <a:solidFill>
                  <a:srgbClr val="438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GPIO_PIN_SET</a:t>
            </a: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lvl="1"/>
            <a:r>
              <a:rPr lang="it-IT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it-IT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solidFill>
                  <a:srgbClr val="F9FA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it-IT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it-IT" sz="1600" b="1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HAL_GPIO_WritePin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(GPIOB, GPIO_PIN_6, </a:t>
            </a:r>
            <a:r>
              <a:rPr lang="it-IT" sz="1600" b="1" i="1">
                <a:solidFill>
                  <a:srgbClr val="438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GPIO_PIN_RESET</a:t>
            </a:r>
            <a:r>
              <a:rPr lang="it-IT" sz="1600" b="1" i="1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lvl="1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365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Interconnessione completa Nodo B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(1/2)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Interconnessione </a:t>
            </a:r>
            <a:r>
              <a:rPr lang="it-IT" sz="1800" b="1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WaterLevelSensor</a:t>
            </a:r>
            <a: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Nebulizzatore</a:t>
            </a:r>
            <a:b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STM32F3</a:t>
            </a:r>
          </a:p>
          <a:p>
            <a:pPr algn="just"/>
            <a:endParaRPr lang="it-IT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 descr="Water Level Sensor Depth of Detection Water Sensor for Arduino">
            <a:extLst>
              <a:ext uri="{FF2B5EF4-FFF2-40B4-BE49-F238E27FC236}">
                <a16:creationId xmlns:a16="http://schemas.microsoft.com/office/drawing/2014/main" id="{AC604C0C-B9B1-751E-75ED-79766288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2142" y="3193170"/>
            <a:ext cx="2640344" cy="264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ABE79334-CF36-839A-38C3-F2555A142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4" y="2262937"/>
            <a:ext cx="2870275" cy="4009273"/>
          </a:xfrm>
          <a:prstGeom prst="rect">
            <a:avLst/>
          </a:prstGeom>
        </p:spPr>
      </p:pic>
      <p:cxnSp>
        <p:nvCxnSpPr>
          <p:cNvPr id="19" name="Connettore diritto 10">
            <a:extLst>
              <a:ext uri="{FF2B5EF4-FFF2-40B4-BE49-F238E27FC236}">
                <a16:creationId xmlns:a16="http://schemas.microsoft.com/office/drawing/2014/main" id="{412F683C-AAC1-7E9F-2EF3-09C69657FAA9}"/>
              </a:ext>
            </a:extLst>
          </p:cNvPr>
          <p:cNvCxnSpPr>
            <a:cxnSpLocks/>
          </p:cNvCxnSpPr>
          <p:nvPr/>
        </p:nvCxnSpPr>
        <p:spPr>
          <a:xfrm rot="10800000">
            <a:off x="1312885" y="5670857"/>
            <a:ext cx="2712326" cy="307886"/>
          </a:xfrm>
          <a:prstGeom prst="bentConnector3">
            <a:avLst>
              <a:gd name="adj1" fmla="val 99008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ttore diritto 10">
            <a:extLst>
              <a:ext uri="{FF2B5EF4-FFF2-40B4-BE49-F238E27FC236}">
                <a16:creationId xmlns:a16="http://schemas.microsoft.com/office/drawing/2014/main" id="{3813D637-8E73-8990-E6AD-AB228E60127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22148" y="3776133"/>
            <a:ext cx="2594598" cy="191165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10">
            <a:extLst>
              <a:ext uri="{FF2B5EF4-FFF2-40B4-BE49-F238E27FC236}">
                <a16:creationId xmlns:a16="http://schemas.microsoft.com/office/drawing/2014/main" id="{F0E9948A-4004-7ECE-71A8-BCDD4E4BC6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0657" y="4240837"/>
            <a:ext cx="2606942" cy="1311644"/>
          </a:xfrm>
          <a:prstGeom prst="bentConnector3">
            <a:avLst>
              <a:gd name="adj1" fmla="val 36359"/>
            </a:avLst>
          </a:prstGeom>
          <a:ln w="381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magine 38">
            <a:extLst>
              <a:ext uri="{FF2B5EF4-FFF2-40B4-BE49-F238E27FC236}">
                <a16:creationId xmlns:a16="http://schemas.microsoft.com/office/drawing/2014/main" id="{7BA57319-DD9C-15CC-C228-0E316E80B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590" y="2351935"/>
            <a:ext cx="3087184" cy="1835510"/>
          </a:xfrm>
          <a:prstGeom prst="rect">
            <a:avLst/>
          </a:prstGeom>
        </p:spPr>
      </p:pic>
      <p:pic>
        <p:nvPicPr>
          <p:cNvPr id="41" name="Picture 2" descr="108khz 113khz 16mm 20mm Piezo Ultrasonic Microporous Atomizer For  Humidifier Perfume Atomizer - Buy 100khz 108khz 113khz 135khz 16mm 20mm  Piezo Ultrasonic Microporous Atomizer,Piezo Ultrasonic Atomizer For  Humidifier Ultrasonic Perfume Atomizer ...">
            <a:extLst>
              <a:ext uri="{FF2B5EF4-FFF2-40B4-BE49-F238E27FC236}">
                <a16:creationId xmlns:a16="http://schemas.microsoft.com/office/drawing/2014/main" id="{20434881-11A5-9CBE-89F0-F446DFAF3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435383" y="2855522"/>
            <a:ext cx="2687578" cy="268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ttore diritto 10">
            <a:extLst>
              <a:ext uri="{FF2B5EF4-FFF2-40B4-BE49-F238E27FC236}">
                <a16:creationId xmlns:a16="http://schemas.microsoft.com/office/drawing/2014/main" id="{AC308A3C-593B-6B46-E17D-1FFD54850DCB}"/>
              </a:ext>
            </a:extLst>
          </p:cNvPr>
          <p:cNvCxnSpPr>
            <a:cxnSpLocks/>
          </p:cNvCxnSpPr>
          <p:nvPr/>
        </p:nvCxnSpPr>
        <p:spPr>
          <a:xfrm rot="5400000">
            <a:off x="5052865" y="4031601"/>
            <a:ext cx="2831512" cy="1062774"/>
          </a:xfrm>
          <a:prstGeom prst="bentConnector3">
            <a:avLst>
              <a:gd name="adj1" fmla="val 102029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ttore diritto 10">
            <a:extLst>
              <a:ext uri="{FF2B5EF4-FFF2-40B4-BE49-F238E27FC236}">
                <a16:creationId xmlns:a16="http://schemas.microsoft.com/office/drawing/2014/main" id="{B4080F2E-3381-C118-C7E8-EAB839B8CB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81451" y="3247731"/>
            <a:ext cx="1045659" cy="5114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10">
            <a:extLst>
              <a:ext uri="{FF2B5EF4-FFF2-40B4-BE49-F238E27FC236}">
                <a16:creationId xmlns:a16="http://schemas.microsoft.com/office/drawing/2014/main" id="{708DE3FF-9477-9CE9-0DE4-35A2671DF079}"/>
              </a:ext>
            </a:extLst>
          </p:cNvPr>
          <p:cNvCxnSpPr>
            <a:cxnSpLocks/>
          </p:cNvCxnSpPr>
          <p:nvPr/>
        </p:nvCxnSpPr>
        <p:spPr>
          <a:xfrm rot="5400000">
            <a:off x="5750540" y="3510035"/>
            <a:ext cx="1273988" cy="1085376"/>
          </a:xfrm>
          <a:prstGeom prst="bentConnector3">
            <a:avLst>
              <a:gd name="adj1" fmla="val 101173"/>
            </a:avLst>
          </a:prstGeom>
          <a:ln w="381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10">
            <a:extLst>
              <a:ext uri="{FF2B5EF4-FFF2-40B4-BE49-F238E27FC236}">
                <a16:creationId xmlns:a16="http://schemas.microsoft.com/office/drawing/2014/main" id="{2FCC5076-4447-76AC-CD60-DB0F6F7657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2511" y="3513227"/>
            <a:ext cx="1630792" cy="953788"/>
          </a:xfrm>
          <a:prstGeom prst="bentConnector3">
            <a:avLst>
              <a:gd name="adj1" fmla="val 11489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10">
            <a:extLst>
              <a:ext uri="{FF2B5EF4-FFF2-40B4-BE49-F238E27FC236}">
                <a16:creationId xmlns:a16="http://schemas.microsoft.com/office/drawing/2014/main" id="{24344960-838F-C086-9084-898B9F43C3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67988" y="3651771"/>
            <a:ext cx="1459837" cy="814218"/>
          </a:xfrm>
          <a:prstGeom prst="bentConnector3">
            <a:avLst>
              <a:gd name="adj1" fmla="val 109157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10">
            <a:extLst>
              <a:ext uri="{FF2B5EF4-FFF2-40B4-BE49-F238E27FC236}">
                <a16:creationId xmlns:a16="http://schemas.microsoft.com/office/drawing/2014/main" id="{246CD635-BCD8-CBE8-7656-5E95D65AAEF7}"/>
              </a:ext>
            </a:extLst>
          </p:cNvPr>
          <p:cNvCxnSpPr>
            <a:cxnSpLocks/>
          </p:cNvCxnSpPr>
          <p:nvPr/>
        </p:nvCxnSpPr>
        <p:spPr>
          <a:xfrm rot="5400000">
            <a:off x="5137685" y="4128508"/>
            <a:ext cx="2522060" cy="922968"/>
          </a:xfrm>
          <a:prstGeom prst="bentConnector3">
            <a:avLst>
              <a:gd name="adj1" fmla="val 10169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7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Automa Nodo B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BF0D138-908B-FF53-475F-5DD220B3B0DA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(2/2)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F72383DC-694D-D00F-4EEB-85957675E4D0}"/>
              </a:ext>
            </a:extLst>
          </p:cNvPr>
          <p:cNvGrpSpPr/>
          <p:nvPr/>
        </p:nvGrpSpPr>
        <p:grpSpPr>
          <a:xfrm>
            <a:off x="2959040" y="2077372"/>
            <a:ext cx="2409027" cy="2008819"/>
            <a:chOff x="2175207" y="1893725"/>
            <a:chExt cx="2132580" cy="1818167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D4E9C4EF-6653-9696-38CB-CA92B2253294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AA16CFA-F8A0-9FDF-D8AE-25B82A7B2A3C}"/>
                </a:ext>
              </a:extLst>
            </p:cNvPr>
            <p:cNvSpPr txBox="1"/>
            <p:nvPr/>
          </p:nvSpPr>
          <p:spPr>
            <a:xfrm>
              <a:off x="2175207" y="2506028"/>
              <a:ext cx="2132580" cy="529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600" b="1">
                  <a:latin typeface="Arial" panose="020B0604020202020204" pitchFamily="34" charset="0"/>
                  <a:cs typeface="Arial" panose="020B0604020202020204" pitchFamily="34" charset="0"/>
                </a:rPr>
                <a:t>NEBULIZZATORE ACCESO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7545D29-31AE-B256-AE65-22710D28F372}"/>
              </a:ext>
            </a:extLst>
          </p:cNvPr>
          <p:cNvGrpSpPr/>
          <p:nvPr/>
        </p:nvGrpSpPr>
        <p:grpSpPr>
          <a:xfrm>
            <a:off x="8046507" y="2116242"/>
            <a:ext cx="2409027" cy="2008819"/>
            <a:chOff x="2181957" y="1893725"/>
            <a:chExt cx="2132580" cy="1818167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2737D785-2E27-A1BA-5E10-206543E99825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48F7A0C7-DC58-30E9-FD3B-088B19521469}"/>
                </a:ext>
              </a:extLst>
            </p:cNvPr>
            <p:cNvSpPr txBox="1"/>
            <p:nvPr/>
          </p:nvSpPr>
          <p:spPr>
            <a:xfrm>
              <a:off x="2181957" y="2530147"/>
              <a:ext cx="2132580" cy="529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600" b="1">
                  <a:latin typeface="Arial" panose="020B0604020202020204" pitchFamily="34" charset="0"/>
                  <a:cs typeface="Arial" panose="020B0604020202020204" pitchFamily="34" charset="0"/>
                </a:rPr>
                <a:t>NEBULIZZATORE SPENTO</a:t>
              </a:r>
            </a:p>
          </p:txBody>
        </p:sp>
      </p:grpSp>
      <p:cxnSp>
        <p:nvCxnSpPr>
          <p:cNvPr id="15" name="Connettore 2 20">
            <a:extLst>
              <a:ext uri="{FF2B5EF4-FFF2-40B4-BE49-F238E27FC236}">
                <a16:creationId xmlns:a16="http://schemas.microsoft.com/office/drawing/2014/main" id="{C28A1722-10D3-4104-AA58-D84BD3DED8A3}"/>
              </a:ext>
            </a:extLst>
          </p:cNvPr>
          <p:cNvCxnSpPr>
            <a:cxnSpLocks/>
          </p:cNvCxnSpPr>
          <p:nvPr/>
        </p:nvCxnSpPr>
        <p:spPr>
          <a:xfrm rot="10800000" flipH="1">
            <a:off x="3132240" y="2371558"/>
            <a:ext cx="304298" cy="710225"/>
          </a:xfrm>
          <a:prstGeom prst="curvedConnector4">
            <a:avLst>
              <a:gd name="adj1" fmla="val -302243"/>
              <a:gd name="adj2" fmla="val 1780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9C353A-F036-A8E5-4D59-FE5CA4FEE7E5}"/>
              </a:ext>
            </a:extLst>
          </p:cNvPr>
          <p:cNvSpPr txBox="1"/>
          <p:nvPr/>
        </p:nvSpPr>
        <p:spPr>
          <a:xfrm>
            <a:off x="509387" y="2533509"/>
            <a:ext cx="2179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sufficiente, abilitazione nebulizzatore da A</a:t>
            </a:r>
          </a:p>
        </p:txBody>
      </p:sp>
      <p:cxnSp>
        <p:nvCxnSpPr>
          <p:cNvPr id="17" name="Connettore 2 32">
            <a:extLst>
              <a:ext uri="{FF2B5EF4-FFF2-40B4-BE49-F238E27FC236}">
                <a16:creationId xmlns:a16="http://schemas.microsoft.com/office/drawing/2014/main" id="{DBCD1E6E-A588-B03A-CA0B-187DF329F2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91665" y="585712"/>
            <a:ext cx="38870" cy="3610560"/>
          </a:xfrm>
          <a:prstGeom prst="curvedConnector3">
            <a:avLst>
              <a:gd name="adj1" fmla="val -13449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2 34">
            <a:extLst>
              <a:ext uri="{FF2B5EF4-FFF2-40B4-BE49-F238E27FC236}">
                <a16:creationId xmlns:a16="http://schemas.microsoft.com/office/drawing/2014/main" id="{1F2BADA8-B8BC-7F59-68FB-32BBBF9667F5}"/>
              </a:ext>
            </a:extLst>
          </p:cNvPr>
          <p:cNvCxnSpPr>
            <a:cxnSpLocks/>
          </p:cNvCxnSpPr>
          <p:nvPr/>
        </p:nvCxnSpPr>
        <p:spPr>
          <a:xfrm rot="5400000" flipH="1">
            <a:off x="6691665" y="2006161"/>
            <a:ext cx="38870" cy="3610560"/>
          </a:xfrm>
          <a:prstGeom prst="curvedConnector3">
            <a:avLst>
              <a:gd name="adj1" fmla="val -126289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2 38">
            <a:extLst>
              <a:ext uri="{FF2B5EF4-FFF2-40B4-BE49-F238E27FC236}">
                <a16:creationId xmlns:a16="http://schemas.microsoft.com/office/drawing/2014/main" id="{37FD126E-2122-3FFA-A85E-22E3DD84BB37}"/>
              </a:ext>
            </a:extLst>
          </p:cNvPr>
          <p:cNvCxnSpPr>
            <a:cxnSpLocks/>
          </p:cNvCxnSpPr>
          <p:nvPr/>
        </p:nvCxnSpPr>
        <p:spPr>
          <a:xfrm flipH="1" flipV="1">
            <a:off x="9985661" y="2410427"/>
            <a:ext cx="304298" cy="710225"/>
          </a:xfrm>
          <a:prstGeom prst="curvedConnector4">
            <a:avLst>
              <a:gd name="adj1" fmla="val -298748"/>
              <a:gd name="adj2" fmla="val 17360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FE26836-7ADD-BB26-D169-65EFBE1071D4}"/>
              </a:ext>
            </a:extLst>
          </p:cNvPr>
          <p:cNvSpPr txBox="1"/>
          <p:nvPr/>
        </p:nvSpPr>
        <p:spPr>
          <a:xfrm>
            <a:off x="5141768" y="1243220"/>
            <a:ext cx="3353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sufficiente, disabilitazione nebulizzatore da A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3DC60D6-09C8-0CAC-38A3-B6F026E87142}"/>
              </a:ext>
            </a:extLst>
          </p:cNvPr>
          <p:cNvSpPr txBox="1"/>
          <p:nvPr/>
        </p:nvSpPr>
        <p:spPr>
          <a:xfrm>
            <a:off x="5028694" y="3609602"/>
            <a:ext cx="3414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sufficiente, abilitazione nebulizzatore da A</a:t>
            </a:r>
          </a:p>
        </p:txBody>
      </p:sp>
      <p:cxnSp>
        <p:nvCxnSpPr>
          <p:cNvPr id="22" name="Connettore 2 46">
            <a:extLst>
              <a:ext uri="{FF2B5EF4-FFF2-40B4-BE49-F238E27FC236}">
                <a16:creationId xmlns:a16="http://schemas.microsoft.com/office/drawing/2014/main" id="{238042AB-5BC3-5720-46D8-1C5525D4EE87}"/>
              </a:ext>
            </a:extLst>
          </p:cNvPr>
          <p:cNvCxnSpPr>
            <a:cxnSpLocks/>
          </p:cNvCxnSpPr>
          <p:nvPr/>
        </p:nvCxnSpPr>
        <p:spPr>
          <a:xfrm rot="5400000">
            <a:off x="6884977" y="3007157"/>
            <a:ext cx="1248140" cy="34839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48">
            <a:extLst>
              <a:ext uri="{FF2B5EF4-FFF2-40B4-BE49-F238E27FC236}">
                <a16:creationId xmlns:a16="http://schemas.microsoft.com/office/drawing/2014/main" id="{2FB94D2F-ED0A-8B2A-2582-EE855B76567C}"/>
              </a:ext>
            </a:extLst>
          </p:cNvPr>
          <p:cNvCxnSpPr>
            <a:cxnSpLocks/>
          </p:cNvCxnSpPr>
          <p:nvPr/>
        </p:nvCxnSpPr>
        <p:spPr>
          <a:xfrm rot="5400000">
            <a:off x="3764584" y="4485161"/>
            <a:ext cx="805566" cy="7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ttore 2 54">
            <a:extLst>
              <a:ext uri="{FF2B5EF4-FFF2-40B4-BE49-F238E27FC236}">
                <a16:creationId xmlns:a16="http://schemas.microsoft.com/office/drawing/2014/main" id="{74F3066C-3793-FE13-903D-12915BC2EC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51684" y="2743419"/>
            <a:ext cx="2346520" cy="4521433"/>
          </a:xfrm>
          <a:prstGeom prst="curvedConnector3">
            <a:avLst>
              <a:gd name="adj1" fmla="val 115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2 59">
            <a:extLst>
              <a:ext uri="{FF2B5EF4-FFF2-40B4-BE49-F238E27FC236}">
                <a16:creationId xmlns:a16="http://schemas.microsoft.com/office/drawing/2014/main" id="{1797B04A-F5E2-FF51-0E8C-0422ED77C8A0}"/>
              </a:ext>
            </a:extLst>
          </p:cNvPr>
          <p:cNvCxnSpPr>
            <a:cxnSpLocks/>
          </p:cNvCxnSpPr>
          <p:nvPr/>
        </p:nvCxnSpPr>
        <p:spPr>
          <a:xfrm rot="10800000">
            <a:off x="3436538" y="3792007"/>
            <a:ext cx="424172" cy="15811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95941BD-53F1-7554-B737-AA516D5F9B8E}"/>
              </a:ext>
            </a:extLst>
          </p:cNvPr>
          <p:cNvSpPr txBox="1"/>
          <p:nvPr/>
        </p:nvSpPr>
        <p:spPr>
          <a:xfrm>
            <a:off x="6456913" y="4547633"/>
            <a:ext cx="1906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Livello acqua insufficiente</a:t>
            </a:r>
          </a:p>
        </p:txBody>
      </p:sp>
      <p:cxnSp>
        <p:nvCxnSpPr>
          <p:cNvPr id="28" name="Connettore 2 72">
            <a:extLst>
              <a:ext uri="{FF2B5EF4-FFF2-40B4-BE49-F238E27FC236}">
                <a16:creationId xmlns:a16="http://schemas.microsoft.com/office/drawing/2014/main" id="{DEA02803-6B3A-18A3-F234-CFD8EBBDA04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55590" y="5985359"/>
            <a:ext cx="266264" cy="650337"/>
          </a:xfrm>
          <a:prstGeom prst="curvedConnector3">
            <a:avLst>
              <a:gd name="adj1" fmla="val 1858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94A22BF-5C32-7079-DDBA-C1A3DD780DDD}"/>
              </a:ext>
            </a:extLst>
          </p:cNvPr>
          <p:cNvSpPr txBox="1"/>
          <p:nvPr/>
        </p:nvSpPr>
        <p:spPr>
          <a:xfrm>
            <a:off x="2830171" y="6093862"/>
            <a:ext cx="1552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Livello acqua insufficiente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84562D9-7B17-EF95-3A56-3ACEF503DCD2}"/>
              </a:ext>
            </a:extLst>
          </p:cNvPr>
          <p:cNvSpPr txBox="1"/>
          <p:nvPr/>
        </p:nvSpPr>
        <p:spPr>
          <a:xfrm>
            <a:off x="9477835" y="4934590"/>
            <a:ext cx="207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sufficiente, disabilitazione nebulizzatore da 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C498F53-A148-14FA-99C2-AD5E09BAE45B}"/>
              </a:ext>
            </a:extLst>
          </p:cNvPr>
          <p:cNvSpPr txBox="1"/>
          <p:nvPr/>
        </p:nvSpPr>
        <p:spPr>
          <a:xfrm>
            <a:off x="1621454" y="4206426"/>
            <a:ext cx="207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sufficiente, abilitazione nebulizzatore da A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AD945343-07B0-2D9D-2418-39761D084484}"/>
              </a:ext>
            </a:extLst>
          </p:cNvPr>
          <p:cNvGrpSpPr/>
          <p:nvPr/>
        </p:nvGrpSpPr>
        <p:grpSpPr>
          <a:xfrm>
            <a:off x="3860709" y="4625493"/>
            <a:ext cx="1906363" cy="1818167"/>
            <a:chOff x="2295065" y="1893725"/>
            <a:chExt cx="1906363" cy="1818167"/>
          </a:xfrm>
        </p:grpSpPr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3F69901B-71BB-9081-8F8D-5622C5A4E6A3}"/>
                </a:ext>
              </a:extLst>
            </p:cNvPr>
            <p:cNvSpPr/>
            <p:nvPr/>
          </p:nvSpPr>
          <p:spPr>
            <a:xfrm>
              <a:off x="2328531" y="1893725"/>
              <a:ext cx="1839432" cy="1818167"/>
            </a:xfrm>
            <a:prstGeom prst="ellipse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BBEAF414-63C8-215F-4D85-FE86A074802F}"/>
                </a:ext>
              </a:extLst>
            </p:cNvPr>
            <p:cNvSpPr txBox="1"/>
            <p:nvPr/>
          </p:nvSpPr>
          <p:spPr>
            <a:xfrm>
              <a:off x="2295065" y="2508538"/>
              <a:ext cx="190636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600" b="1">
                  <a:latin typeface="Arial" panose="020B0604020202020204" pitchFamily="34" charset="0"/>
                  <a:cs typeface="Arial" panose="020B0604020202020204" pitchFamily="34" charset="0"/>
                </a:rPr>
                <a:t>INVIA ACQUA FINITA</a:t>
              </a: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6246099-042B-59F7-EA72-07933D6939D8}"/>
              </a:ext>
            </a:extLst>
          </p:cNvPr>
          <p:cNvSpPr txBox="1"/>
          <p:nvPr/>
        </p:nvSpPr>
        <p:spPr>
          <a:xfrm>
            <a:off x="10289959" y="3087467"/>
            <a:ext cx="207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Acqua sufficiente, disabilitazione nebulizzatore da 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56C3499-74E7-B3CC-494A-7591739713F5}"/>
              </a:ext>
            </a:extLst>
          </p:cNvPr>
          <p:cNvSpPr txBox="1"/>
          <p:nvPr/>
        </p:nvSpPr>
        <p:spPr>
          <a:xfrm>
            <a:off x="4123160" y="4051696"/>
            <a:ext cx="162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Livello acqua insufficiente</a:t>
            </a:r>
          </a:p>
        </p:txBody>
      </p:sp>
    </p:spTree>
    <p:extLst>
      <p:ext uri="{BB962C8B-B14F-4D97-AF65-F5344CB8AC3E}">
        <p14:creationId xmlns:p14="http://schemas.microsoft.com/office/powerpoint/2010/main" val="2509559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3501BA-B5E9-EA8E-3E4C-64A13213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1C49E-D16B-E631-AAF2-8558D63E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1" y="1925697"/>
            <a:ext cx="10691446" cy="1397793"/>
          </a:xfrm>
        </p:spPr>
        <p:txBody>
          <a:bodyPr>
            <a:normAutofit/>
          </a:bodyPr>
          <a:lstStyle/>
          <a:p>
            <a:pPr algn="l"/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Interconnessione Nodo A – Nodo B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A296B-4D2D-6497-26C1-416B8DD1EFC4}"/>
              </a:ext>
            </a:extLst>
          </p:cNvPr>
          <p:cNvSpPr txBox="1">
            <a:spLocks/>
          </p:cNvSpPr>
          <p:nvPr/>
        </p:nvSpPr>
        <p:spPr>
          <a:xfrm>
            <a:off x="633046" y="2353469"/>
            <a:ext cx="10034954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Sezione Interconnessione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FEB1EE5-6197-B0E5-494E-4FE7EDC7E4FA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288611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L’obiettivo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498C874-9B13-FB72-C2B6-092B37365376}"/>
              </a:ext>
            </a:extLst>
          </p:cNvPr>
          <p:cNvSpPr txBox="1">
            <a:spLocks/>
          </p:cNvSpPr>
          <p:nvPr/>
        </p:nvSpPr>
        <p:spPr>
          <a:xfrm>
            <a:off x="533400" y="1704093"/>
            <a:ext cx="10848242" cy="3986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L’obiettivo è realizzare un umidificatore in grado di attivarsi in </a:t>
            </a:r>
            <a:r>
              <a:rPr lang="it-IT"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maniera automatica 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e portare dopo un certo tempo di transizione l’umidità nell’ambiente intorno alle percentuali indicate nel seguente </a:t>
            </a:r>
            <a:r>
              <a:rPr lang="it-IT" sz="1800" err="1">
                <a:latin typeface="Arial" panose="020B0604020202020204" pitchFamily="34" charset="0"/>
                <a:cs typeface="Arial" panose="020B0604020202020204" pitchFamily="34" charset="0"/>
              </a:rPr>
              <a:t>infographic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 della </a:t>
            </a:r>
            <a:r>
              <a:rPr lang="it-IT" sz="1800" b="1" i="1">
                <a:latin typeface="Arial" panose="020B0604020202020204" pitchFamily="34" charset="0"/>
                <a:cs typeface="Arial" panose="020B0604020202020204" pitchFamily="34" charset="0"/>
              </a:rPr>
              <a:t>National </a:t>
            </a:r>
            <a:r>
              <a:rPr lang="it-IT" sz="1800" b="1" i="1" err="1">
                <a:latin typeface="Arial" panose="020B0604020202020204" pitchFamily="34" charset="0"/>
                <a:cs typeface="Arial" panose="020B0604020202020204" pitchFamily="34" charset="0"/>
              </a:rPr>
              <a:t>Asthma</a:t>
            </a:r>
            <a:r>
              <a:rPr lang="it-IT" sz="1800" b="1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b="1" i="1" err="1">
                <a:latin typeface="Arial" panose="020B0604020202020204" pitchFamily="34" charset="0"/>
                <a:cs typeface="Arial" panose="020B0604020202020204" pitchFamily="34" charset="0"/>
              </a:rPr>
              <a:t>Council</a:t>
            </a:r>
            <a:r>
              <a:rPr lang="it-IT" sz="1800" b="1" i="1">
                <a:latin typeface="Arial" panose="020B0604020202020204" pitchFamily="34" charset="0"/>
                <a:cs typeface="Arial" panose="020B0604020202020204" pitchFamily="34" charset="0"/>
              </a:rPr>
              <a:t> Australia.</a:t>
            </a:r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Visualizza immagine di origine">
            <a:extLst>
              <a:ext uri="{FF2B5EF4-FFF2-40B4-BE49-F238E27FC236}">
                <a16:creationId xmlns:a16="http://schemas.microsoft.com/office/drawing/2014/main" id="{ABBCB6DB-CF55-B81B-7794-AB0B6AE34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417" y="2533903"/>
            <a:ext cx="5904285" cy="369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248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Interconnessione UART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(1/5)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t-IT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043B82-5391-F62E-27DB-A6050737AC91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 l’interconnessione dei due nodi si è deciso di usare il protocollo UART (Comunicazione seriale asincrona). Tale protocollo i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nvia i bit di dati uno per uno, dal meno significativo al più significativo. </a:t>
            </a:r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è scelta la modalità operativa 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FULL-DUPLEX </a:t>
            </a:r>
            <a:r>
              <a:rPr lang="it-IT" sz="180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(trasmissione dati in entrambe le direzioni simultaneamente)</a:t>
            </a:r>
            <a:endParaRPr lang="it-IT" sz="1800" b="1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B72AAA-E367-2522-249B-5D80DD1A78FE}"/>
              </a:ext>
            </a:extLst>
          </p:cNvPr>
          <p:cNvSpPr/>
          <p:nvPr/>
        </p:nvSpPr>
        <p:spPr>
          <a:xfrm>
            <a:off x="2309247" y="2937431"/>
            <a:ext cx="3037668" cy="124838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800" b="1">
                <a:latin typeface="Arial" panose="020B0604020202020204" pitchFamily="34" charset="0"/>
                <a:cs typeface="Arial" panose="020B0604020202020204" pitchFamily="34" charset="0"/>
              </a:rPr>
              <a:t>UART_A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5005D5-DC38-AF64-0C21-FF72C8D439EF}"/>
              </a:ext>
            </a:extLst>
          </p:cNvPr>
          <p:cNvSpPr/>
          <p:nvPr/>
        </p:nvSpPr>
        <p:spPr>
          <a:xfrm>
            <a:off x="6630691" y="2937430"/>
            <a:ext cx="3037668" cy="12483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800" b="1">
                <a:latin typeface="Arial" panose="020B0604020202020204" pitchFamily="34" charset="0"/>
                <a:cs typeface="Arial" panose="020B0604020202020204" pitchFamily="34" charset="0"/>
              </a:rPr>
              <a:t>UART_B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9B0B7F-533A-73D1-EC24-B6EE6FFF987C}"/>
              </a:ext>
            </a:extLst>
          </p:cNvPr>
          <p:cNvSpPr txBox="1"/>
          <p:nvPr/>
        </p:nvSpPr>
        <p:spPr>
          <a:xfrm>
            <a:off x="4633262" y="3131260"/>
            <a:ext cx="7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TxD</a:t>
            </a:r>
            <a:endParaRPr lang="it-I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2CB91-E2F1-441A-209F-1110F9F8F2A5}"/>
              </a:ext>
            </a:extLst>
          </p:cNvPr>
          <p:cNvSpPr txBox="1"/>
          <p:nvPr/>
        </p:nvSpPr>
        <p:spPr>
          <a:xfrm>
            <a:off x="4633262" y="3500901"/>
            <a:ext cx="7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RxD</a:t>
            </a:r>
            <a:endParaRPr lang="it-I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11379-F268-D81A-190E-9518C656C282}"/>
              </a:ext>
            </a:extLst>
          </p:cNvPr>
          <p:cNvSpPr txBox="1"/>
          <p:nvPr/>
        </p:nvSpPr>
        <p:spPr>
          <a:xfrm>
            <a:off x="6634803" y="3493059"/>
            <a:ext cx="7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TxD</a:t>
            </a:r>
            <a:endParaRPr lang="it-I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EA66E-4576-FF59-EA58-9026501FC4B9}"/>
              </a:ext>
            </a:extLst>
          </p:cNvPr>
          <p:cNvSpPr txBox="1"/>
          <p:nvPr/>
        </p:nvSpPr>
        <p:spPr>
          <a:xfrm>
            <a:off x="6626579" y="3123938"/>
            <a:ext cx="7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RxD</a:t>
            </a:r>
            <a:endParaRPr lang="it-IT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2B99E1-E3AE-7349-6F72-341A8638ACCF}"/>
              </a:ext>
            </a:extLst>
          </p:cNvPr>
          <p:cNvCxnSpPr>
            <a:endCxn id="17" idx="1"/>
          </p:cNvCxnSpPr>
          <p:nvPr/>
        </p:nvCxnSpPr>
        <p:spPr>
          <a:xfrm flipV="1">
            <a:off x="5351027" y="3308604"/>
            <a:ext cx="1275552" cy="6096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58DD12-31B2-C4F0-B043-C9F86B57C069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flipH="1">
            <a:off x="5351027" y="3677725"/>
            <a:ext cx="1283776" cy="7842"/>
          </a:xfrm>
          <a:prstGeom prst="straightConnector1">
            <a:avLst/>
          </a:prstGeom>
          <a:ln w="57150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92D6AC6-B1D2-F667-863C-47DC0B099659}"/>
              </a:ext>
            </a:extLst>
          </p:cNvPr>
          <p:cNvSpPr txBox="1"/>
          <p:nvPr/>
        </p:nvSpPr>
        <p:spPr>
          <a:xfrm>
            <a:off x="5476875" y="286702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Arial" panose="020B0604020202020204" pitchFamily="34" charset="0"/>
                <a:cs typeface="Arial" panose="020B0604020202020204" pitchFamily="34" charset="0"/>
              </a:rPr>
              <a:t>Protocollo UART</a:t>
            </a:r>
          </a:p>
        </p:txBody>
      </p:sp>
    </p:spTree>
    <p:extLst>
      <p:ext uri="{BB962C8B-B14F-4D97-AF65-F5344CB8AC3E}">
        <p14:creationId xmlns:p14="http://schemas.microsoft.com/office/powerpoint/2010/main" val="547838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Interconnessione UART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(2/5)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t-IT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043B82-5391-F62E-27DB-A6050737AC91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Esempio di trasmissione dal </a:t>
            </a:r>
            <a:r>
              <a:rPr lang="it-IT" sz="18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nodo B </a:t>
            </a:r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 </a:t>
            </a:r>
            <a:r>
              <a:rPr lang="it-IT" sz="18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nodo A</a:t>
            </a:r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di 8 bit dato (011101101)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ART communication example">
            <a:extLst>
              <a:ext uri="{FF2B5EF4-FFF2-40B4-BE49-F238E27FC236}">
                <a16:creationId xmlns:a16="http://schemas.microsoft.com/office/drawing/2014/main" id="{078D8AFD-85AD-33E3-687C-0DC3911D9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71" y="2743140"/>
            <a:ext cx="7022193" cy="312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3F5F05-8CC8-683C-C2B3-C7F417C27051}"/>
              </a:ext>
            </a:extLst>
          </p:cNvPr>
          <p:cNvSpPr txBox="1"/>
          <p:nvPr/>
        </p:nvSpPr>
        <p:spPr>
          <a:xfrm>
            <a:off x="4805678" y="2480492"/>
            <a:ext cx="5765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i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nodo A </a:t>
            </a:r>
            <a:endParaRPr lang="it-IT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376F7C-0FC0-737C-6EFE-1ECB4B56DF23}"/>
              </a:ext>
            </a:extLst>
          </p:cNvPr>
          <p:cNvSpPr txBox="1"/>
          <p:nvPr/>
        </p:nvSpPr>
        <p:spPr>
          <a:xfrm>
            <a:off x="6754636" y="2463017"/>
            <a:ext cx="396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i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nodo B </a:t>
            </a:r>
            <a:endParaRPr lang="it-IT" b="1"/>
          </a:p>
        </p:txBody>
      </p:sp>
      <p:pic>
        <p:nvPicPr>
          <p:cNvPr id="8" name="Picture 2" descr="UART communication example">
            <a:extLst>
              <a:ext uri="{FF2B5EF4-FFF2-40B4-BE49-F238E27FC236}">
                <a16:creationId xmlns:a16="http://schemas.microsoft.com/office/drawing/2014/main" id="{06A8C940-6EFD-872E-7CA0-FD7CF27F6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t="58876" r="27277" b="9443"/>
          <a:stretch/>
        </p:blipFill>
        <p:spPr bwMode="auto">
          <a:xfrm rot="10800000">
            <a:off x="4805679" y="4702880"/>
            <a:ext cx="31527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UART communication example">
            <a:extLst>
              <a:ext uri="{FF2B5EF4-FFF2-40B4-BE49-F238E27FC236}">
                <a16:creationId xmlns:a16="http://schemas.microsoft.com/office/drawing/2014/main" id="{103F1D72-2E95-1C7C-DE82-99AF5262D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4" t="46539" r="74618" b="41649"/>
          <a:stretch/>
        </p:blipFill>
        <p:spPr bwMode="auto">
          <a:xfrm>
            <a:off x="8142484" y="4175214"/>
            <a:ext cx="34743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UART communication example">
            <a:extLst>
              <a:ext uri="{FF2B5EF4-FFF2-40B4-BE49-F238E27FC236}">
                <a16:creationId xmlns:a16="http://schemas.microsoft.com/office/drawing/2014/main" id="{E13FC0B7-2523-AB01-F574-17C185588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6" t="46153" r="19354" b="42035"/>
          <a:stretch/>
        </p:blipFill>
        <p:spPr bwMode="auto">
          <a:xfrm>
            <a:off x="4233862" y="4153971"/>
            <a:ext cx="404479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083A73-B7AD-27C5-7B06-51C1A9DC58D7}"/>
              </a:ext>
            </a:extLst>
          </p:cNvPr>
          <p:cNvSpPr/>
          <p:nvPr/>
        </p:nvSpPr>
        <p:spPr>
          <a:xfrm>
            <a:off x="2681522" y="2471976"/>
            <a:ext cx="3106057" cy="3442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A4CA64-2224-EC93-BC51-6F9133F57F3A}"/>
              </a:ext>
            </a:extLst>
          </p:cNvPr>
          <p:cNvSpPr/>
          <p:nvPr/>
        </p:nvSpPr>
        <p:spPr>
          <a:xfrm>
            <a:off x="6826432" y="2480492"/>
            <a:ext cx="3219538" cy="34420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883A0E-F2F6-F0E7-EE96-EB647B0B3150}"/>
              </a:ext>
            </a:extLst>
          </p:cNvPr>
          <p:cNvSpPr txBox="1"/>
          <p:nvPr/>
        </p:nvSpPr>
        <p:spPr>
          <a:xfrm>
            <a:off x="6974217" y="5522312"/>
            <a:ext cx="98919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8331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Interconnessione UART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(3/5)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3"/>
            <a:ext cx="10773507" cy="521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it-IT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043B82-5391-F62E-27DB-A6050737AC91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Formato dei dati:</a:t>
            </a:r>
            <a:endParaRPr lang="it-IT" sz="1800" b="0" i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163CB66-625B-CC89-40B3-50E0FB853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60135"/>
              </p:ext>
            </p:extLst>
          </p:nvPr>
        </p:nvGraphicFramePr>
        <p:xfrm>
          <a:off x="1248229" y="2590630"/>
          <a:ext cx="9666515" cy="642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971">
                  <a:extLst>
                    <a:ext uri="{9D8B030D-6E8A-4147-A177-3AD203B41FA5}">
                      <a16:colId xmlns:a16="http://schemas.microsoft.com/office/drawing/2014/main" val="594930878"/>
                    </a:ext>
                  </a:extLst>
                </a:gridCol>
                <a:gridCol w="4304938">
                  <a:extLst>
                    <a:ext uri="{9D8B030D-6E8A-4147-A177-3AD203B41FA5}">
                      <a16:colId xmlns:a16="http://schemas.microsoft.com/office/drawing/2014/main" val="4183972433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2794081813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2527227835"/>
                    </a:ext>
                  </a:extLst>
                </a:gridCol>
              </a:tblGrid>
              <a:tr h="642970">
                <a:tc>
                  <a:txBody>
                    <a:bodyPr/>
                    <a:lstStyle/>
                    <a:p>
                      <a:r>
                        <a:rPr lang="it-IT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 Bit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Parity</a:t>
                      </a:r>
                      <a:r>
                        <a:rPr lang="it-IT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Stop 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6632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23F979B-D18C-54D1-DAC1-EA424AF38328}"/>
              </a:ext>
            </a:extLst>
          </p:cNvPr>
          <p:cNvSpPr txBox="1"/>
          <p:nvPr/>
        </p:nvSpPr>
        <p:spPr>
          <a:xfrm>
            <a:off x="1146629" y="3305812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B92F1-7304-5F0E-9800-AEB66745F78E}"/>
              </a:ext>
            </a:extLst>
          </p:cNvPr>
          <p:cNvSpPr txBox="1"/>
          <p:nvPr/>
        </p:nvSpPr>
        <p:spPr>
          <a:xfrm>
            <a:off x="10655209" y="3288084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212EC-079A-9A12-9C4F-E028CF2FA16B}"/>
              </a:ext>
            </a:extLst>
          </p:cNvPr>
          <p:cNvSpPr txBox="1"/>
          <p:nvPr/>
        </p:nvSpPr>
        <p:spPr>
          <a:xfrm>
            <a:off x="2552670" y="3298555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9102D4-852F-50DF-EF31-D57B66903B32}"/>
              </a:ext>
            </a:extLst>
          </p:cNvPr>
          <p:cNvSpPr txBox="1"/>
          <p:nvPr/>
        </p:nvSpPr>
        <p:spPr>
          <a:xfrm>
            <a:off x="6893748" y="3266289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9E7B-156A-96F2-A69D-1173F84207AD}"/>
              </a:ext>
            </a:extLst>
          </p:cNvPr>
          <p:cNvSpPr txBox="1"/>
          <p:nvPr/>
        </p:nvSpPr>
        <p:spPr>
          <a:xfrm>
            <a:off x="8802914" y="3272724"/>
            <a:ext cx="4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77854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Interconnessione UART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(4/5)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2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7804B5F-B3D7-236D-1AB2-AC4645354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01" y="1387931"/>
            <a:ext cx="3313431" cy="4628285"/>
          </a:xfrm>
          <a:prstGeom prst="rect">
            <a:avLst/>
          </a:prstGeom>
        </p:spPr>
      </p:pic>
      <p:pic>
        <p:nvPicPr>
          <p:cNvPr id="7" name="Immagine 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9A2F6E42-E646-1207-113F-A703A626C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70" y="1387931"/>
            <a:ext cx="3313431" cy="462828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8221B2D-CC86-80B4-871D-ACE56A0F7E1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40266" y="2323616"/>
            <a:ext cx="17075" cy="5267906"/>
          </a:xfrm>
          <a:prstGeom prst="bentConnector3">
            <a:avLst>
              <a:gd name="adj1" fmla="val 1810676"/>
            </a:avLst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26E3A12-6646-D02A-D64F-7111D3E8B841}"/>
              </a:ext>
            </a:extLst>
          </p:cNvPr>
          <p:cNvCxnSpPr>
            <a:cxnSpLocks/>
          </p:cNvCxnSpPr>
          <p:nvPr/>
        </p:nvCxnSpPr>
        <p:spPr>
          <a:xfrm rot="5400000">
            <a:off x="7138591" y="2407841"/>
            <a:ext cx="10318" cy="5016500"/>
          </a:xfrm>
          <a:prstGeom prst="bentConnector3">
            <a:avLst>
              <a:gd name="adj1" fmla="val 2315546"/>
            </a:avLst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599CB6-DBD5-AA50-CA10-CBE61031AB1E}"/>
              </a:ext>
            </a:extLst>
          </p:cNvPr>
          <p:cNvCxnSpPr>
            <a:cxnSpLocks/>
          </p:cNvCxnSpPr>
          <p:nvPr/>
        </p:nvCxnSpPr>
        <p:spPr>
          <a:xfrm>
            <a:off x="5737860" y="4648635"/>
            <a:ext cx="910590" cy="0"/>
          </a:xfrm>
          <a:prstGeom prst="straightConnector1">
            <a:avLst/>
          </a:prstGeom>
          <a:ln w="57150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0763F9-EDFF-7B7D-0153-14CF7C8FC2F0}"/>
              </a:ext>
            </a:extLst>
          </p:cNvPr>
          <p:cNvCxnSpPr>
            <a:cxnSpLocks/>
          </p:cNvCxnSpPr>
          <p:nvPr/>
        </p:nvCxnSpPr>
        <p:spPr>
          <a:xfrm flipH="1">
            <a:off x="5638030" y="5144373"/>
            <a:ext cx="915940" cy="0"/>
          </a:xfrm>
          <a:prstGeom prst="straightConnector1">
            <a:avLst/>
          </a:prstGeom>
          <a:ln w="57150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0341CA3-00B0-8AA2-D6E4-03DBF0E63829}"/>
              </a:ext>
            </a:extLst>
          </p:cNvPr>
          <p:cNvSpPr txBox="1"/>
          <p:nvPr/>
        </p:nvSpPr>
        <p:spPr>
          <a:xfrm>
            <a:off x="9213396" y="4726266"/>
            <a:ext cx="4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it-IT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B3A567-FDE6-8D18-599D-30BBD29729E4}"/>
              </a:ext>
            </a:extLst>
          </p:cNvPr>
          <p:cNvSpPr txBox="1"/>
          <p:nvPr/>
        </p:nvSpPr>
        <p:spPr>
          <a:xfrm>
            <a:off x="4680894" y="4726266"/>
            <a:ext cx="4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DDF6CF-C64C-2997-F66C-494A9C6380DA}"/>
              </a:ext>
            </a:extLst>
          </p:cNvPr>
          <p:cNvSpPr txBox="1"/>
          <p:nvPr/>
        </p:nvSpPr>
        <p:spPr>
          <a:xfrm>
            <a:off x="9791645" y="4736584"/>
            <a:ext cx="4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55DC6B-F2E8-F718-FD04-5547802913A2}"/>
              </a:ext>
            </a:extLst>
          </p:cNvPr>
          <p:cNvSpPr txBox="1"/>
          <p:nvPr/>
        </p:nvSpPr>
        <p:spPr>
          <a:xfrm>
            <a:off x="4057251" y="4726266"/>
            <a:ext cx="4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rgbClr val="FF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it-IT">
              <a:solidFill>
                <a:srgbClr val="FF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575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Implementazione UART </a:t>
            </a:r>
            <a:r>
              <a:rPr lang="it-IT" sz="4800" b="1" dirty="0"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su </a:t>
            </a:r>
            <a:r>
              <a:rPr lang="it-IT" sz="48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(5/5)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9" y="1914742"/>
            <a:ext cx="7076636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Abbiamo configurato la UART4 impostando il Baud Rate (115200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circa 8,7 </a:t>
            </a:r>
            <a:r>
              <a:rPr lang="it-IT" sz="18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ogni bit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il formato dei messaggi e 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abilitato 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interruzioni in ricezione.</a:t>
            </a: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momento della ricezione di un carattere, la </a:t>
            </a:r>
            <a:r>
              <a:rPr lang="it-IT" sz="1800" b="1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Callback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della UART                                                           è invocata dalla relativa ISR e lo stato del nebulizzatore è modificato in base al segnale ricevuto.</a:t>
            </a: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 codice relativo alle </a:t>
            </a:r>
            <a:r>
              <a:rPr lang="it-IT" sz="180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Callback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del Nodo A e del Nodo B, sono                                                        riportate nelle slide successive.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D84BC9F-6B48-ED45-3946-0E113A712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596852" y="2943341"/>
            <a:ext cx="7200000" cy="2541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0A07609-F180-837E-809F-06755F9D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035" y="1665785"/>
            <a:ext cx="3518081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22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Implementazione UART (Nodo A) su </a:t>
            </a:r>
            <a:r>
              <a:rPr lang="it-IT" sz="48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(5/5)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ADDBDC-0B4C-717B-B130-0595F51E0887}"/>
              </a:ext>
            </a:extLst>
          </p:cNvPr>
          <p:cNvSpPr txBox="1"/>
          <p:nvPr/>
        </p:nvSpPr>
        <p:spPr>
          <a:xfrm>
            <a:off x="689889" y="2038969"/>
            <a:ext cx="696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uint8_t</a:t>
            </a:r>
            <a:r>
              <a:rPr lang="en-US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receive_data_UART</a:t>
            </a:r>
            <a:r>
              <a:rPr lang="en-US" sz="1600" b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b="1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HAL_UART_Receive_IT</a:t>
            </a:r>
            <a:r>
              <a:rPr lang="en-US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(&amp;huart4, RX_BUFFER, BUFFER_LEN);</a:t>
            </a:r>
          </a:p>
          <a:p>
            <a:pPr lvl="1"/>
            <a:r>
              <a:rPr lang="it-IT" sz="1600" b="1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RX_BUFFER[0];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D62770-59F1-1520-CE93-49189E5C0428}"/>
              </a:ext>
            </a:extLst>
          </p:cNvPr>
          <p:cNvSpPr txBox="1"/>
          <p:nvPr/>
        </p:nvSpPr>
        <p:spPr>
          <a:xfrm>
            <a:off x="5146160" y="3078124"/>
            <a:ext cx="64022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it-IT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HAL_UART_RxCpltCallback</a:t>
            </a:r>
            <a:r>
              <a:rPr lang="it-IT" sz="1600" b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600" b="1" err="1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UART_HandleTypeDef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it-IT" sz="1600" b="1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huart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it-IT" sz="1600" b="1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HAL_GPIO_TogglePin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(GPIOE, GPIO_PIN_11);</a:t>
            </a:r>
          </a:p>
          <a:p>
            <a:pPr lvl="1"/>
            <a:r>
              <a:rPr lang="en-US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huart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sz="1600" b="1">
                <a:solidFill>
                  <a:srgbClr val="66E1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== huart4.</a:t>
            </a:r>
            <a:r>
              <a:rPr lang="en-US" sz="1600" b="1">
                <a:solidFill>
                  <a:srgbClr val="66E1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 b="1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uint8_t</a:t>
            </a:r>
            <a:r>
              <a:rPr lang="it-IT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solidFill>
                  <a:srgbClr val="ED7F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it-IT" sz="1600" b="1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receive_data_UART</a:t>
            </a:r>
            <a:r>
              <a:rPr lang="it-IT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 );  //da nodo B</a:t>
            </a:r>
          </a:p>
          <a:p>
            <a:pPr lvl="2"/>
            <a:r>
              <a:rPr lang="it-IT" sz="1600" b="1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600" b="1">
                <a:solidFill>
                  <a:srgbClr val="FFBF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== 1)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	acqua = 1;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it-IT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	acqua = 0;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lvl="1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25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Implementazione UART (Nodo B) su </a:t>
            </a:r>
            <a:r>
              <a:rPr lang="it-IT" sz="48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STM32Cube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530806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(5/5)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30DD5-31CA-2DF9-251B-DD450D6D9CA6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ADDBDC-0B4C-717B-B130-0595F51E0887}"/>
              </a:ext>
            </a:extLst>
          </p:cNvPr>
          <p:cNvSpPr txBox="1"/>
          <p:nvPr/>
        </p:nvSpPr>
        <p:spPr>
          <a:xfrm>
            <a:off x="689889" y="2038969"/>
            <a:ext cx="696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uint8_t</a:t>
            </a:r>
            <a:r>
              <a:rPr lang="en-US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receive_data_UART</a:t>
            </a:r>
            <a:r>
              <a:rPr lang="en-US" sz="1600" b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en-US" sz="1600" b="1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HAL_UART_Receive_IT</a:t>
            </a:r>
            <a:r>
              <a:rPr lang="en-US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(&amp;huart4, RX_BUFFER, BUFFER_LEN);</a:t>
            </a:r>
          </a:p>
          <a:p>
            <a:pPr lvl="1"/>
            <a:r>
              <a:rPr lang="it-IT" sz="1600" b="1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RX_BUFFER[0];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D62770-59F1-1520-CE93-49189E5C0428}"/>
              </a:ext>
            </a:extLst>
          </p:cNvPr>
          <p:cNvSpPr txBox="1"/>
          <p:nvPr/>
        </p:nvSpPr>
        <p:spPr>
          <a:xfrm>
            <a:off x="5146160" y="2833571"/>
            <a:ext cx="640229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600" b="1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it-IT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err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HAL_UART_RxCpltCallback</a:t>
            </a:r>
            <a:r>
              <a:rPr lang="it-IT" sz="1600" b="1">
                <a:solidFill>
                  <a:srgbClr val="0DD1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600" b="1" err="1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UART_HandleTypeDef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it-IT" sz="1600" b="1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huart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it-IT" sz="1600" b="1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HAL_GPIO_TogglePin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(GPIOE, GPIO_PIN_9);</a:t>
            </a:r>
          </a:p>
          <a:p>
            <a:pPr lvl="1"/>
            <a:r>
              <a:rPr lang="en-US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err="1">
                <a:solidFill>
                  <a:srgbClr val="79A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huart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sz="1600" b="1">
                <a:solidFill>
                  <a:srgbClr val="66E1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== huart4.</a:t>
            </a:r>
            <a:r>
              <a:rPr lang="en-US" sz="1600" b="1">
                <a:solidFill>
                  <a:srgbClr val="66E1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 b="1">
                <a:solidFill>
                  <a:srgbClr val="1290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uint8_t</a:t>
            </a:r>
            <a:r>
              <a:rPr lang="it-IT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solidFill>
                  <a:srgbClr val="ED7F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it-IT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it-IT" sz="1600" b="1">
                <a:solidFill>
                  <a:srgbClr val="D9E8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receive_data_UART</a:t>
            </a:r>
            <a:r>
              <a:rPr lang="it-IT" sz="1600" b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 ); //da nodo A</a:t>
            </a:r>
          </a:p>
          <a:p>
            <a:pPr lvl="2"/>
            <a:r>
              <a:rPr lang="it-IT" sz="1600" b="1" err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600" b="1">
                <a:solidFill>
                  <a:srgbClr val="FFBF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== 1)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it-IT" sz="1600" err="1">
                <a:latin typeface="Arial" panose="020B0604020202020204" pitchFamily="34" charset="0"/>
                <a:cs typeface="Arial" panose="020B0604020202020204" pitchFamily="34" charset="0"/>
              </a:rPr>
              <a:t>neb_acceso</a:t>
            </a: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 = 1;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it-IT" sz="1600" b="1">
                <a:solidFill>
                  <a:srgbClr val="DD28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it-IT" sz="1600" err="1">
                <a:latin typeface="Arial" panose="020B0604020202020204" pitchFamily="34" charset="0"/>
                <a:cs typeface="Arial" panose="020B0604020202020204" pitchFamily="34" charset="0"/>
              </a:rPr>
              <a:t>neb_acceso</a:t>
            </a: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 = 0;</a:t>
            </a:r>
          </a:p>
          <a:p>
            <a:pPr lvl="2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lvl="2"/>
            <a:r>
              <a:rPr lang="it-IT" sz="1600" b="1" err="1">
                <a:solidFill>
                  <a:srgbClr val="A7EC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gestisci_nebulizzatore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600" b="1" err="1">
                <a:latin typeface="Arial" panose="020B0604020202020204" pitchFamily="34" charset="0"/>
                <a:cs typeface="Arial" panose="020B0604020202020204" pitchFamily="34" charset="0"/>
              </a:rPr>
              <a:t>neb_acceso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lvl="1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algn="l"/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042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Interconnessione Nodi Completa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(1/2)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43F841B-CDCB-0520-8A5F-63A81291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1" y="1641445"/>
            <a:ext cx="5556739" cy="272628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F44E10E-500D-E2EC-55B5-99B90E08C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267" y="3882137"/>
            <a:ext cx="7199272" cy="2390072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F091380-09DD-48FD-26AD-3C2844F04D7D}"/>
              </a:ext>
            </a:extLst>
          </p:cNvPr>
          <p:cNvCxnSpPr>
            <a:cxnSpLocks/>
          </p:cNvCxnSpPr>
          <p:nvPr/>
        </p:nvCxnSpPr>
        <p:spPr>
          <a:xfrm rot="10800000">
            <a:off x="4110989" y="3726183"/>
            <a:ext cx="3712209" cy="1985647"/>
          </a:xfrm>
          <a:prstGeom prst="bentConnector3">
            <a:avLst>
              <a:gd name="adj1" fmla="val 7022"/>
            </a:avLst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5A1A6D-8203-6D25-EE58-61C832DBCD8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75781" y="2803613"/>
            <a:ext cx="1989617" cy="3834761"/>
          </a:xfrm>
          <a:prstGeom prst="bentConnector2">
            <a:avLst/>
          </a:prstGeom>
          <a:ln w="28575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47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Automa Completo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0AF9331-8D3D-4006-B627-C9CC7F1676B1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(2/2)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E25B2E7-CADF-05DF-EF3C-F946A90D91D1}"/>
              </a:ext>
            </a:extLst>
          </p:cNvPr>
          <p:cNvSpPr txBox="1">
            <a:spLocks/>
          </p:cNvSpPr>
          <p:nvPr/>
        </p:nvSpPr>
        <p:spPr>
          <a:xfrm>
            <a:off x="533398" y="179778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di seguito riportato l’automa a stati finiti </a:t>
            </a:r>
            <a:r>
              <a:rPr lang="it-IT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COMPLETO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alto livello che descrive la dinamica del firmware di gestione del nebulizzatore.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5A26EE4C-0E63-E24E-F02F-AD82D890852E}"/>
              </a:ext>
            </a:extLst>
          </p:cNvPr>
          <p:cNvGrpSpPr/>
          <p:nvPr/>
        </p:nvGrpSpPr>
        <p:grpSpPr>
          <a:xfrm>
            <a:off x="143976" y="2437232"/>
            <a:ext cx="6120000" cy="2800248"/>
            <a:chOff x="143976" y="2437232"/>
            <a:chExt cx="6120000" cy="280024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F59179F-FD67-EA09-1CA5-F0FA9A544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976" y="2437232"/>
              <a:ext cx="6120000" cy="2800248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DC29E9B-A800-ACBB-3536-5C3F2CDFB657}"/>
                </a:ext>
              </a:extLst>
            </p:cNvPr>
            <p:cNvSpPr txBox="1"/>
            <p:nvPr/>
          </p:nvSpPr>
          <p:spPr>
            <a:xfrm flipH="1">
              <a:off x="143976" y="2441442"/>
              <a:ext cx="1123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b="1">
                  <a:latin typeface="Arial" panose="020B0604020202020204" pitchFamily="34" charset="0"/>
                  <a:cs typeface="Arial" panose="020B0604020202020204" pitchFamily="34" charset="0"/>
                </a:rPr>
                <a:t>NODO A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169461B4-D614-8CCE-086D-FF850AD1B6D6}"/>
              </a:ext>
            </a:extLst>
          </p:cNvPr>
          <p:cNvGrpSpPr/>
          <p:nvPr/>
        </p:nvGrpSpPr>
        <p:grpSpPr>
          <a:xfrm>
            <a:off x="5978481" y="3381339"/>
            <a:ext cx="6180394" cy="2890870"/>
            <a:chOff x="5978481" y="3381339"/>
            <a:chExt cx="6180394" cy="289087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0627D0B1-D691-B5B9-3D7A-7BF436877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8481" y="3381339"/>
              <a:ext cx="6120000" cy="289087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34C0000-7C40-EE25-2B0C-5DB951A2A82B}"/>
                </a:ext>
              </a:extLst>
            </p:cNvPr>
            <p:cNvSpPr txBox="1"/>
            <p:nvPr/>
          </p:nvSpPr>
          <p:spPr>
            <a:xfrm flipH="1">
              <a:off x="11035013" y="3401368"/>
              <a:ext cx="1123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t-IT" b="1">
                  <a:latin typeface="Arial" panose="020B0604020202020204" pitchFamily="34" charset="0"/>
                  <a:cs typeface="Arial" panose="020B0604020202020204" pitchFamily="34" charset="0"/>
                </a:rPr>
                <a:t>NODO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157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it-IT" b="1">
                <a:latin typeface="Arial" panose="020B0604020202020204" pitchFamily="34" charset="0"/>
                <a:cs typeface="Arial" panose="020B0604020202020204" pitchFamily="34" charset="0"/>
              </a:rPr>
              <a:t> del sistema «Air </a:t>
            </a:r>
            <a:r>
              <a:rPr lang="it-IT" b="1" err="1">
                <a:latin typeface="Arial" panose="020B0604020202020204" pitchFamily="34" charset="0"/>
                <a:cs typeface="Arial" panose="020B0604020202020204" pitchFamily="34" charset="0"/>
              </a:rPr>
              <a:t>Humidifier</a:t>
            </a:r>
            <a:r>
              <a:rPr lang="it-IT" b="1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7A979AB-0599-4DBD-7A82-1BB0F04C6AB0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800" b="0" i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magine 21" descr="Immagine che contiene tavolo, interni&#10;&#10;Descrizione generata automaticamente">
            <a:extLst>
              <a:ext uri="{FF2B5EF4-FFF2-40B4-BE49-F238E27FC236}">
                <a16:creationId xmlns:a16="http://schemas.microsoft.com/office/drawing/2014/main" id="{58297A16-29AA-8D0A-A80D-F09EEF9E3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81" y="2468836"/>
            <a:ext cx="3843423" cy="2882567"/>
          </a:xfrm>
          <a:prstGeom prst="rect">
            <a:avLst/>
          </a:prstGeom>
        </p:spPr>
      </p:pic>
      <p:pic>
        <p:nvPicPr>
          <p:cNvPr id="24" name="Immagine 23" descr="Immagine che contiene tavolo, interni&#10;&#10;Descrizione generata automaticamente">
            <a:extLst>
              <a:ext uri="{FF2B5EF4-FFF2-40B4-BE49-F238E27FC236}">
                <a16:creationId xmlns:a16="http://schemas.microsoft.com/office/drawing/2014/main" id="{D15AD47B-E156-E6CB-28F1-7D19BB979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8" y="2268387"/>
            <a:ext cx="4377951" cy="3283463"/>
          </a:xfrm>
          <a:prstGeom prst="rect">
            <a:avLst/>
          </a:prstGeom>
        </p:spPr>
      </p:pic>
      <p:pic>
        <p:nvPicPr>
          <p:cNvPr id="20" name="Immagine 19" descr="Immagine che contiene pavimento, interni&#10;&#10;Descrizione generata automaticamente">
            <a:extLst>
              <a:ext uri="{FF2B5EF4-FFF2-40B4-BE49-F238E27FC236}">
                <a16:creationId xmlns:a16="http://schemas.microsoft.com/office/drawing/2014/main" id="{D40EC4BE-E130-406E-FACC-278275B1B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0738" y="2837337"/>
            <a:ext cx="3990754" cy="22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Componentistica e listino prezzi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C01748C-58AB-C8BF-4974-13D99233D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844557"/>
              </p:ext>
            </p:extLst>
          </p:nvPr>
        </p:nvGraphicFramePr>
        <p:xfrm>
          <a:off x="657225" y="2241774"/>
          <a:ext cx="5374608" cy="38576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5987">
                  <a:extLst>
                    <a:ext uri="{9D8B030D-6E8A-4147-A177-3AD203B41FA5}">
                      <a16:colId xmlns:a16="http://schemas.microsoft.com/office/drawing/2014/main" val="415461373"/>
                    </a:ext>
                  </a:extLst>
                </a:gridCol>
                <a:gridCol w="998621">
                  <a:extLst>
                    <a:ext uri="{9D8B030D-6E8A-4147-A177-3AD203B41FA5}">
                      <a16:colId xmlns:a16="http://schemas.microsoft.com/office/drawing/2014/main" val="473876843"/>
                    </a:ext>
                  </a:extLst>
                </a:gridCol>
              </a:tblGrid>
              <a:tr h="299461">
                <a:tc>
                  <a:txBody>
                    <a:bodyPr/>
                    <a:lstStyle/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Prezzo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47600"/>
                  </a:ext>
                </a:extLst>
              </a:tr>
              <a:tr h="748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2xDiscovery</a:t>
                      </a:r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Kit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STM32F3 DISCOVERY*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€42</a:t>
                      </a:r>
                      <a:r>
                        <a:rPr lang="it-IT" sz="1800" b="1" i="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,26</a:t>
                      </a:r>
                      <a:endParaRPr lang="it-IT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89900"/>
                  </a:ext>
                </a:extLst>
              </a:tr>
              <a:tr h="748653">
                <a:tc>
                  <a:txBody>
                    <a:bodyPr/>
                    <a:lstStyle/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Sensore Temperatura/Umidità </a:t>
                      </a:r>
                    </a:p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DHT11</a:t>
                      </a:r>
                    </a:p>
                    <a:p>
                      <a:endParaRPr lang="it-IT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€9,99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220415"/>
                  </a:ext>
                </a:extLst>
              </a:tr>
              <a:tr h="748653">
                <a:tc>
                  <a:txBody>
                    <a:bodyPr/>
                    <a:lstStyle/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OLED Display </a:t>
                      </a:r>
                    </a:p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SSD1306</a:t>
                      </a:r>
                    </a:p>
                    <a:p>
                      <a:endParaRPr lang="it-IT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€9,99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321404"/>
                  </a:ext>
                </a:extLst>
              </a:tr>
              <a:tr h="748653">
                <a:tc>
                  <a:txBody>
                    <a:bodyPr/>
                    <a:lstStyle/>
                    <a:p>
                      <a:r>
                        <a:rPr lang="it-IT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PowerBank</a:t>
                      </a:r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(Alimentazione)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€7,99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812103"/>
                  </a:ext>
                </a:extLst>
              </a:tr>
            </a:tbl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496798AE-E211-73D2-9954-C05DE385CB6B}"/>
              </a:ext>
            </a:extLst>
          </p:cNvPr>
          <p:cNvSpPr txBox="1">
            <a:spLocks/>
          </p:cNvSpPr>
          <p:nvPr/>
        </p:nvSpPr>
        <p:spPr>
          <a:xfrm>
            <a:off x="533400" y="1704094"/>
            <a:ext cx="10848242" cy="36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Lista dei componenti utilizzati per la realizzazione dell’</a:t>
            </a:r>
            <a:r>
              <a:rPr lang="it-IT" sz="1800" b="1">
                <a:latin typeface="Arial" panose="020B0604020202020204" pitchFamily="34" charset="0"/>
                <a:cs typeface="Arial" panose="020B0604020202020204" pitchFamily="34" charset="0"/>
              </a:rPr>
              <a:t>AIR HUMIDIFIER – TOTALE (€111,21 – *€68,95)</a:t>
            </a:r>
            <a:endParaRPr lang="it-IT" sz="1600" i="1">
              <a:solidFill>
                <a:srgbClr val="FFFF00"/>
              </a:solidFill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4C073C40-BA3F-EEF3-3FCC-B022605D1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3" r="4488" b="9114"/>
          <a:stretch/>
        </p:blipFill>
        <p:spPr>
          <a:xfrm>
            <a:off x="3893800" y="2626847"/>
            <a:ext cx="1033143" cy="800100"/>
          </a:xfrm>
          <a:prstGeom prst="rect">
            <a:avLst/>
          </a:prstGeom>
        </p:spPr>
      </p:pic>
      <p:pic>
        <p:nvPicPr>
          <p:cNvPr id="2052" name="Picture 4" descr="DHT11 Temperatursensor und Luftfeuchtigkeitssensor kompatibel mit Arduino und Raspberry Pi">
            <a:extLst>
              <a:ext uri="{FF2B5EF4-FFF2-40B4-BE49-F238E27FC236}">
                <a16:creationId xmlns:a16="http://schemas.microsoft.com/office/drawing/2014/main" id="{7376C302-311A-88E3-FB93-EC2B8DB08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20" y="3621700"/>
            <a:ext cx="737789" cy="73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0,96 Zoll OLED SSD1306 Display I2C 128 x 64 Pixel kompatibel mit Arduino und Raspberry Pi">
            <a:extLst>
              <a:ext uri="{FF2B5EF4-FFF2-40B4-BE49-F238E27FC236}">
                <a16:creationId xmlns:a16="http://schemas.microsoft.com/office/drawing/2014/main" id="{94108C48-904A-88E3-786D-42AC44720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21" y="4554242"/>
            <a:ext cx="737788" cy="7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73D28690-2BC7-FE3D-4004-A92470011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10157"/>
              </p:ext>
            </p:extLst>
          </p:nvPr>
        </p:nvGraphicFramePr>
        <p:xfrm>
          <a:off x="6184233" y="2238039"/>
          <a:ext cx="4826667" cy="3864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9855">
                  <a:extLst>
                    <a:ext uri="{9D8B030D-6E8A-4147-A177-3AD203B41FA5}">
                      <a16:colId xmlns:a16="http://schemas.microsoft.com/office/drawing/2014/main" val="415461373"/>
                    </a:ext>
                  </a:extLst>
                </a:gridCol>
                <a:gridCol w="896812">
                  <a:extLst>
                    <a:ext uri="{9D8B030D-6E8A-4147-A177-3AD203B41FA5}">
                      <a16:colId xmlns:a16="http://schemas.microsoft.com/office/drawing/2014/main" val="473876843"/>
                    </a:ext>
                  </a:extLst>
                </a:gridCol>
              </a:tblGrid>
              <a:tr h="342596">
                <a:tc>
                  <a:txBody>
                    <a:bodyPr/>
                    <a:lstStyle/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Prezzo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247600"/>
                  </a:ext>
                </a:extLst>
              </a:tr>
              <a:tr h="856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Kit </a:t>
                      </a:r>
                      <a:r>
                        <a:rPr lang="it-IT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Elegoo</a:t>
                      </a:r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Jumpers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€10,99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89900"/>
                  </a:ext>
                </a:extLst>
              </a:tr>
              <a:tr h="856491">
                <a:tc>
                  <a:txBody>
                    <a:bodyPr/>
                    <a:lstStyle/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Sensore livello dell’acqua</a:t>
                      </a:r>
                    </a:p>
                    <a:p>
                      <a:endParaRPr lang="it-IT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it-IT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€2.49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220415"/>
                  </a:ext>
                </a:extLst>
              </a:tr>
              <a:tr h="856491">
                <a:tc>
                  <a:txBody>
                    <a:bodyPr/>
                    <a:lstStyle/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Nebulizzatore </a:t>
                      </a:r>
                    </a:p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Jumper Groove</a:t>
                      </a:r>
                    </a:p>
                    <a:p>
                      <a:endParaRPr lang="it-IT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€14.50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321404"/>
                  </a:ext>
                </a:extLst>
              </a:tr>
              <a:tr h="755392">
                <a:tc>
                  <a:txBody>
                    <a:bodyPr/>
                    <a:lstStyle/>
                    <a:p>
                      <a:r>
                        <a:rPr lang="it-IT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Materiale per struttura prototipo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€13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85978"/>
                  </a:ext>
                </a:extLst>
              </a:tr>
            </a:tbl>
          </a:graphicData>
        </a:graphic>
      </p:graphicFrame>
      <p:pic>
        <p:nvPicPr>
          <p:cNvPr id="7" name="Picture 2" descr="Sensore del livello dell'acqua">
            <a:extLst>
              <a:ext uri="{FF2B5EF4-FFF2-40B4-BE49-F238E27FC236}">
                <a16:creationId xmlns:a16="http://schemas.microsoft.com/office/drawing/2014/main" id="{FCAC69E8-41C9-37C3-1E78-B55DBD15B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2" t="11621" r="8066" b="11143"/>
          <a:stretch/>
        </p:blipFill>
        <p:spPr bwMode="auto">
          <a:xfrm>
            <a:off x="9208519" y="3671034"/>
            <a:ext cx="736311" cy="70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umper Femmine Wire è Donna 20-centimetri -40 Stk. – AZ-Delivery">
            <a:extLst>
              <a:ext uri="{FF2B5EF4-FFF2-40B4-BE49-F238E27FC236}">
                <a16:creationId xmlns:a16="http://schemas.microsoft.com/office/drawing/2014/main" id="{F87FF356-CF3D-5678-BDD6-265CA253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586" y="2736127"/>
            <a:ext cx="6381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duino - Grove nebulizzatore ad ultrasuoni per acqua v1.0, ETA1 SEEED 101020090">
            <a:extLst>
              <a:ext uri="{FF2B5EF4-FFF2-40B4-BE49-F238E27FC236}">
                <a16:creationId xmlns:a16="http://schemas.microsoft.com/office/drawing/2014/main" id="{50E45AEE-A74C-1986-6292-7737C51D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586" y="4503494"/>
            <a:ext cx="736311" cy="73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319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Video illustrativo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7A979AB-0599-4DBD-7A82-1BB0F04C6AB0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All’interno del video illustrativo di fianco, è possibile visualizzare una                                        simulazione di funzionamento del nebulizzatore nel caso in cui la                                             temperatura è maggiore di 23°C e l’umidità è minore del 55%, per                                                  ricreare tale situazione si è fatto uso di ghiaccio secco.</a:t>
            </a: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7" name="Simulazione_funzionamento_nebulizzatore">
            <a:hlinkClick r:id="" action="ppaction://media"/>
            <a:extLst>
              <a:ext uri="{FF2B5EF4-FFF2-40B4-BE49-F238E27FC236}">
                <a16:creationId xmlns:a16="http://schemas.microsoft.com/office/drawing/2014/main" id="{97CB4758-5113-1D4B-9408-FDD59CF32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39906" y="504406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Video illustrativo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7A979AB-0599-4DBD-7A82-1BB0F04C6AB0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All’interno del video illustrativo di fianco, è possibile visualizzare una                                        simulazione del caso in cui finisse l’acqua nel nebulizzatore e della sua                                             seguente aggiunta.</a:t>
            </a:r>
          </a:p>
          <a:p>
            <a:pPr algn="l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5" name="Immagine 4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0EEDEF05-1246-3217-8DB4-7226A787FE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5" t="12610" r="9406" b="18760"/>
          <a:stretch/>
        </p:blipFill>
        <p:spPr>
          <a:xfrm>
            <a:off x="884837" y="2958269"/>
            <a:ext cx="2711302" cy="1765005"/>
          </a:xfrm>
          <a:prstGeom prst="rect">
            <a:avLst/>
          </a:prstGeom>
        </p:spPr>
      </p:pic>
      <p:pic>
        <p:nvPicPr>
          <p:cNvPr id="8" name="Immagine 7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0C08D883-6A25-DA78-6108-F5E8C3DC02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8" t="23412" r="10504" b="17209"/>
          <a:stretch/>
        </p:blipFill>
        <p:spPr>
          <a:xfrm>
            <a:off x="4125451" y="4324855"/>
            <a:ext cx="3021369" cy="176400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1FDE985-EB86-DBD5-7161-5AE5C1F9BCCB}"/>
              </a:ext>
            </a:extLst>
          </p:cNvPr>
          <p:cNvCxnSpPr>
            <a:stCxn id="5" idx="3"/>
            <a:endCxn id="8" idx="0"/>
          </p:cNvCxnSpPr>
          <p:nvPr/>
        </p:nvCxnSpPr>
        <p:spPr>
          <a:xfrm>
            <a:off x="3596139" y="3840772"/>
            <a:ext cx="2039997" cy="48408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537BBE92-4907-B1A7-5F4E-AC33908A43F5}"/>
              </a:ext>
            </a:extLst>
          </p:cNvPr>
          <p:cNvCxnSpPr>
            <a:cxnSpLocks/>
            <a:stCxn id="8" idx="1"/>
            <a:endCxn id="5" idx="2"/>
          </p:cNvCxnSpPr>
          <p:nvPr/>
        </p:nvCxnSpPr>
        <p:spPr>
          <a:xfrm rot="10800000">
            <a:off x="2240489" y="4723275"/>
            <a:ext cx="1884963" cy="483581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Simulazione_mancanza_acqua">
            <a:hlinkClick r:id="" action="ppaction://media"/>
            <a:extLst>
              <a:ext uri="{FF2B5EF4-FFF2-40B4-BE49-F238E27FC236}">
                <a16:creationId xmlns:a16="http://schemas.microsoft.com/office/drawing/2014/main" id="{15AD81D2-15CB-87C8-D5C6-5FC23FD537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39906" y="832210"/>
            <a:ext cx="3060000" cy="5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Scopi futuri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0E975-A0DD-D5BF-006A-0E8B3BE66BF9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399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Interconnessione Nodo A – Nodo B via Bluetooth</a:t>
            </a:r>
          </a:p>
          <a:p>
            <a:pPr marL="285750" indent="-285750" algn="just">
              <a:buFontTx/>
              <a:buChar char="-"/>
            </a:pPr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Nebulizzatore più potente</a:t>
            </a:r>
          </a:p>
          <a:p>
            <a:pPr marL="285750" indent="-285750" algn="just">
              <a:buFontTx/>
              <a:buChar char="-"/>
            </a:pP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Intelligenza Artificiale: gestione del range di temperatura e umidità in base alle caratteristiche della casa e del luogo dove è ubicata</a:t>
            </a: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Learning)</a:t>
            </a:r>
            <a:endParaRPr lang="it-IT" sz="1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Controllo alimentazione B, se il nodo B è spento, il nodo A scriverà sul display che il nodo B è spento.</a:t>
            </a:r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sz="1800" b="0" i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Altro</a:t>
            </a:r>
          </a:p>
          <a:p>
            <a:pPr algn="just"/>
            <a:endParaRPr lang="it-IT" sz="1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0" i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017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C49E-D16B-E631-AAF2-8558D63E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1" y="1925697"/>
            <a:ext cx="10691446" cy="1397793"/>
          </a:xfrm>
        </p:spPr>
        <p:txBody>
          <a:bodyPr>
            <a:normAutofit/>
          </a:bodyPr>
          <a:lstStyle/>
          <a:p>
            <a:pPr algn="l"/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Grazie per l’attenzione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A296B-4D2D-6497-26C1-416B8DD1EFC4}"/>
              </a:ext>
            </a:extLst>
          </p:cNvPr>
          <p:cNvSpPr txBox="1">
            <a:spLocks/>
          </p:cNvSpPr>
          <p:nvPr/>
        </p:nvSpPr>
        <p:spPr>
          <a:xfrm>
            <a:off x="633046" y="2353469"/>
            <a:ext cx="10034954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Ringraziamenti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B6B33-DAF2-34B0-0077-A78183E7C6A6}"/>
              </a:ext>
            </a:extLst>
          </p:cNvPr>
          <p:cNvSpPr txBox="1"/>
          <p:nvPr/>
        </p:nvSpPr>
        <p:spPr>
          <a:xfrm>
            <a:off x="633046" y="3429000"/>
            <a:ext cx="10387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approfondimenti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invita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il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lettore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visitare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il repository: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https://github.com/LaErre9/CSD_Air_Humidifier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1303777-CF90-0C7B-FDB0-D62DAC78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0C19D7C-E275-B567-A886-097EDD4438BF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pic>
        <p:nvPicPr>
          <p:cNvPr id="1026" name="Picture 2" descr="GitHub - App su Google Play">
            <a:extLst>
              <a:ext uri="{FF2B5EF4-FFF2-40B4-BE49-F238E27FC236}">
                <a16:creationId xmlns:a16="http://schemas.microsoft.com/office/drawing/2014/main" id="{8CE43D0F-D9BA-CA6C-5763-84F92A959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973" y="2412740"/>
            <a:ext cx="1095153" cy="10951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8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Requisiti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498C874-9B13-FB72-C2B6-092B37365376}"/>
              </a:ext>
            </a:extLst>
          </p:cNvPr>
          <p:cNvSpPr txBox="1">
            <a:spLocks/>
          </p:cNvSpPr>
          <p:nvPr/>
        </p:nvSpPr>
        <p:spPr>
          <a:xfrm>
            <a:off x="533400" y="1704093"/>
            <a:ext cx="10848242" cy="47756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Si realizzeranno in ambiente </a:t>
            </a:r>
            <a:r>
              <a:rPr lang="it-IT" sz="1800" b="1">
                <a:latin typeface="Arial" panose="020B0604020202020204" pitchFamily="34" charset="0"/>
                <a:cs typeface="Arial" panose="020B0604020202020204" pitchFamily="34" charset="0"/>
              </a:rPr>
              <a:t>STM32Cube 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due firmware (Nodo A, Nodo B) per la BOARD della famiglia </a:t>
            </a:r>
            <a:r>
              <a:rPr lang="it-IT" sz="1800" b="1">
                <a:latin typeface="Arial" panose="020B0604020202020204" pitchFamily="34" charset="0"/>
                <a:cs typeface="Arial" panose="020B0604020202020204" pitchFamily="34" charset="0"/>
              </a:rPr>
              <a:t>STM32F3Discovery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 per la gestione di un sistema di umidificazione dell’ambiente.</a:t>
            </a: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NODO A</a:t>
            </a:r>
            <a:r>
              <a:rPr lang="it-IT" sz="18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1800" i="1">
                <a:latin typeface="Arial" panose="020B0604020202020204" pitchFamily="34" charset="0"/>
                <a:cs typeface="Arial" panose="020B0604020202020204" pitchFamily="34" charset="0"/>
              </a:rPr>
              <a:t>Trasmette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 al nodo B l’accensione del nebulizzatore se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non 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rispetta i vincoli </a:t>
            </a:r>
            <a:r>
              <a:rPr lang="it-IT" sz="1800" err="1"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/Umidità</a:t>
            </a:r>
            <a:b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it-IT" sz="1800" i="1">
                <a:latin typeface="Arial" panose="020B0604020202020204" pitchFamily="34" charset="0"/>
                <a:cs typeface="Arial" panose="020B0604020202020204" pitchFamily="34" charset="0"/>
              </a:rPr>
              <a:t>Riceve 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dal nodo B il livello dell’acqua basso e mostrarlo a video</a:t>
            </a:r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sz="1800" b="1">
                <a:latin typeface="Arial" panose="020B0604020202020204" pitchFamily="34" charset="0"/>
                <a:cs typeface="Arial" panose="020B0604020202020204" pitchFamily="34" charset="0"/>
              </a:rPr>
              <a:t>NODO B: </a:t>
            </a:r>
            <a:r>
              <a:rPr lang="it-IT" sz="1800" i="1">
                <a:latin typeface="Arial" panose="020B0604020202020204" pitchFamily="34" charset="0"/>
                <a:cs typeface="Arial" panose="020B0604020202020204" pitchFamily="34" charset="0"/>
              </a:rPr>
              <a:t>Trasmette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 al nodo A livello dell’acqua insufficiente </a:t>
            </a:r>
            <a:b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	  </a:t>
            </a:r>
            <a:r>
              <a:rPr lang="it-IT" sz="1800" i="1">
                <a:latin typeface="Arial" panose="020B0604020202020204" pitchFamily="34" charset="0"/>
                <a:cs typeface="Arial" panose="020B0604020202020204" pitchFamily="34" charset="0"/>
              </a:rPr>
              <a:t>Riceve </a:t>
            </a:r>
            <a:r>
              <a:rPr lang="it-IT" sz="1800">
                <a:latin typeface="Arial" panose="020B0604020202020204" pitchFamily="34" charset="0"/>
                <a:cs typeface="Arial" panose="020B0604020202020204" pitchFamily="34" charset="0"/>
              </a:rPr>
              <a:t>dal nodo A il segnale di abilitazione del nebulizzatore</a:t>
            </a: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B6261D7-1F73-FC3D-7C2B-CBEB9559C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"/>
          <a:stretch/>
        </p:blipFill>
        <p:spPr bwMode="auto">
          <a:xfrm>
            <a:off x="3112250" y="2463462"/>
            <a:ext cx="5904936" cy="22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261FC-818B-6A1B-DF17-8EBFF656E36B}"/>
              </a:ext>
            </a:extLst>
          </p:cNvPr>
          <p:cNvSpPr/>
          <p:nvPr/>
        </p:nvSpPr>
        <p:spPr>
          <a:xfrm>
            <a:off x="7159180" y="4236165"/>
            <a:ext cx="1783080" cy="398536"/>
          </a:xfrm>
          <a:prstGeom prst="rect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b="1" i="1">
                <a:latin typeface="Arial" panose="020B0604020202020204" pitchFamily="34" charset="0"/>
                <a:cs typeface="Arial" panose="020B0604020202020204" pitchFamily="34" charset="0"/>
              </a:rPr>
              <a:t>Architettura Concettuale</a:t>
            </a:r>
          </a:p>
        </p:txBody>
      </p:sp>
    </p:spTree>
    <p:extLst>
      <p:ext uri="{BB962C8B-B14F-4D97-AF65-F5344CB8AC3E}">
        <p14:creationId xmlns:p14="http://schemas.microsoft.com/office/powerpoint/2010/main" val="422224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Architettura Complessiva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2092583" y="2096690"/>
            <a:ext cx="1097907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NODO A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201BC-7D98-9DC3-757D-C9CB2942C9F2}"/>
              </a:ext>
            </a:extLst>
          </p:cNvPr>
          <p:cNvSpPr/>
          <p:nvPr/>
        </p:nvSpPr>
        <p:spPr>
          <a:xfrm>
            <a:off x="6561106" y="2451496"/>
            <a:ext cx="3413186" cy="251460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2BD72E-28E4-6DD7-C68A-FA325BA994DC}"/>
              </a:ext>
            </a:extLst>
          </p:cNvPr>
          <p:cNvSpPr/>
          <p:nvPr/>
        </p:nvSpPr>
        <p:spPr>
          <a:xfrm>
            <a:off x="7019923" y="2699146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UART_B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02C7A-8BE3-C943-57C0-C09F688EF244}"/>
              </a:ext>
            </a:extLst>
          </p:cNvPr>
          <p:cNvSpPr/>
          <p:nvPr/>
        </p:nvSpPr>
        <p:spPr>
          <a:xfrm>
            <a:off x="8569325" y="2699146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b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ARM™Cortex-M4 32-bit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654218D7-9BCC-1D63-9175-09D4106E45FA}"/>
              </a:ext>
            </a:extLst>
          </p:cNvPr>
          <p:cNvSpPr/>
          <p:nvPr/>
        </p:nvSpPr>
        <p:spPr>
          <a:xfrm>
            <a:off x="6950073" y="3486903"/>
            <a:ext cx="2616200" cy="4953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0CB6CE-4CA1-C307-DB5B-887A8DAB3AD2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527923" y="3315096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2DB0E5-AFED-CC69-6008-E00D26892E8C}"/>
              </a:ext>
            </a:extLst>
          </p:cNvPr>
          <p:cNvCxnSpPr>
            <a:cxnSpLocks/>
          </p:cNvCxnSpPr>
          <p:nvPr/>
        </p:nvCxnSpPr>
        <p:spPr>
          <a:xfrm>
            <a:off x="9045575" y="3315096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8E5232A-A827-A5E2-35F0-5D337AD914EC}"/>
              </a:ext>
            </a:extLst>
          </p:cNvPr>
          <p:cNvSpPr/>
          <p:nvPr/>
        </p:nvSpPr>
        <p:spPr>
          <a:xfrm>
            <a:off x="2182720" y="2451496"/>
            <a:ext cx="3413186" cy="25146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17729F-C275-45E3-9F17-4F04954B7D4C}"/>
              </a:ext>
            </a:extLst>
          </p:cNvPr>
          <p:cNvSpPr/>
          <p:nvPr/>
        </p:nvSpPr>
        <p:spPr>
          <a:xfrm>
            <a:off x="2641537" y="2699146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b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ARM™Cortex-M4 32-bit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D86D5-764A-8176-17E9-94FEA3CBDE4F}"/>
              </a:ext>
            </a:extLst>
          </p:cNvPr>
          <p:cNvSpPr/>
          <p:nvPr/>
        </p:nvSpPr>
        <p:spPr>
          <a:xfrm>
            <a:off x="4190939" y="2699146"/>
            <a:ext cx="1016000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UART_A</a:t>
            </a:r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EC340C73-A063-4DC8-B09D-301235E4E4D9}"/>
              </a:ext>
            </a:extLst>
          </p:cNvPr>
          <p:cNvSpPr/>
          <p:nvPr/>
        </p:nvSpPr>
        <p:spPr>
          <a:xfrm>
            <a:off x="2571687" y="3486903"/>
            <a:ext cx="2616200" cy="4953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80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3E5183-06B6-0026-A059-83C0DDFE8AE0}"/>
              </a:ext>
            </a:extLst>
          </p:cNvPr>
          <p:cNvSpPr/>
          <p:nvPr/>
        </p:nvSpPr>
        <p:spPr>
          <a:xfrm>
            <a:off x="4352924" y="4144128"/>
            <a:ext cx="819101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3CABFC-5B7B-1A11-1153-03FD62DC54C8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149537" y="3315096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8FFE61-8B39-674C-5C1A-14094F757F73}"/>
              </a:ext>
            </a:extLst>
          </p:cNvPr>
          <p:cNvCxnSpPr>
            <a:cxnSpLocks/>
          </p:cNvCxnSpPr>
          <p:nvPr/>
        </p:nvCxnSpPr>
        <p:spPr>
          <a:xfrm>
            <a:off x="4664026" y="3852822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F616BA-F377-E920-A8E6-66CC82F4DD34}"/>
              </a:ext>
            </a:extLst>
          </p:cNvPr>
          <p:cNvCxnSpPr>
            <a:cxnSpLocks/>
          </p:cNvCxnSpPr>
          <p:nvPr/>
        </p:nvCxnSpPr>
        <p:spPr>
          <a:xfrm>
            <a:off x="4667189" y="3315096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621F0BE-1C57-6A7B-1842-00CBDEE404D2}"/>
              </a:ext>
            </a:extLst>
          </p:cNvPr>
          <p:cNvCxnSpPr>
            <a:cxnSpLocks/>
            <a:stCxn id="29" idx="0"/>
            <a:endCxn id="19" idx="0"/>
          </p:cNvCxnSpPr>
          <p:nvPr/>
        </p:nvCxnSpPr>
        <p:spPr>
          <a:xfrm rot="5400000" flipH="1" flipV="1">
            <a:off x="6113431" y="1284654"/>
            <a:ext cx="12700" cy="2828984"/>
          </a:xfrm>
          <a:prstGeom prst="bentConnector3">
            <a:avLst>
              <a:gd name="adj1" fmla="val 4428575"/>
            </a:avLst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CB32094-119D-023A-61BF-0C0DFA1B04B4}"/>
              </a:ext>
            </a:extLst>
          </p:cNvPr>
          <p:cNvSpPr/>
          <p:nvPr/>
        </p:nvSpPr>
        <p:spPr>
          <a:xfrm>
            <a:off x="3387723" y="4144128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 </a:t>
            </a:r>
            <a:r>
              <a:rPr lang="it-IT" sz="8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sz="8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EBA0A5-BF59-54F3-A0D2-4528C15D5854}"/>
              </a:ext>
            </a:extLst>
          </p:cNvPr>
          <p:cNvSpPr/>
          <p:nvPr/>
        </p:nvSpPr>
        <p:spPr>
          <a:xfrm>
            <a:off x="2435162" y="4144128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OLED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393AA0-1B15-1703-D34E-6E455D88B53B}"/>
              </a:ext>
            </a:extLst>
          </p:cNvPr>
          <p:cNvCxnSpPr>
            <a:cxnSpLocks/>
          </p:cNvCxnSpPr>
          <p:nvPr/>
        </p:nvCxnSpPr>
        <p:spPr>
          <a:xfrm>
            <a:off x="3813934" y="3859569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CCF163-303D-91A1-B110-D037266A811A}"/>
              </a:ext>
            </a:extLst>
          </p:cNvPr>
          <p:cNvCxnSpPr>
            <a:cxnSpLocks/>
          </p:cNvCxnSpPr>
          <p:nvPr/>
        </p:nvCxnSpPr>
        <p:spPr>
          <a:xfrm>
            <a:off x="3051934" y="3866316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BC5E985-EDEC-765D-3D03-C62F576FD6F2}"/>
              </a:ext>
            </a:extLst>
          </p:cNvPr>
          <p:cNvSpPr/>
          <p:nvPr/>
        </p:nvSpPr>
        <p:spPr>
          <a:xfrm>
            <a:off x="8775750" y="4142187"/>
            <a:ext cx="819101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A0DC8F-017B-AA29-F934-19E9228FDC1B}"/>
              </a:ext>
            </a:extLst>
          </p:cNvPr>
          <p:cNvCxnSpPr>
            <a:cxnSpLocks/>
          </p:cNvCxnSpPr>
          <p:nvPr/>
        </p:nvCxnSpPr>
        <p:spPr>
          <a:xfrm>
            <a:off x="9086852" y="3850881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943C1A-A298-83A2-AED1-3880C98E0D54}"/>
              </a:ext>
            </a:extLst>
          </p:cNvPr>
          <p:cNvSpPr/>
          <p:nvPr/>
        </p:nvSpPr>
        <p:spPr>
          <a:xfrm>
            <a:off x="7810549" y="4142187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Sensore Livello dell’acqua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35C518-DD64-D947-5131-D05C39470D43}"/>
              </a:ext>
            </a:extLst>
          </p:cNvPr>
          <p:cNvSpPr/>
          <p:nvPr/>
        </p:nvSpPr>
        <p:spPr>
          <a:xfrm>
            <a:off x="6857988" y="4142187"/>
            <a:ext cx="85242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Nebulizzatore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1995F0-D575-8B75-22E8-BB4E347B25ED}"/>
              </a:ext>
            </a:extLst>
          </p:cNvPr>
          <p:cNvCxnSpPr>
            <a:cxnSpLocks/>
          </p:cNvCxnSpPr>
          <p:nvPr/>
        </p:nvCxnSpPr>
        <p:spPr>
          <a:xfrm>
            <a:off x="8236760" y="3857628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07419A5-2BEF-D868-A8D0-C5E9C0E47C2E}"/>
              </a:ext>
            </a:extLst>
          </p:cNvPr>
          <p:cNvCxnSpPr>
            <a:cxnSpLocks/>
          </p:cNvCxnSpPr>
          <p:nvPr/>
        </p:nvCxnSpPr>
        <p:spPr>
          <a:xfrm>
            <a:off x="7474760" y="3864375"/>
            <a:ext cx="0" cy="29130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title 2">
            <a:extLst>
              <a:ext uri="{FF2B5EF4-FFF2-40B4-BE49-F238E27FC236}">
                <a16:creationId xmlns:a16="http://schemas.microsoft.com/office/drawing/2014/main" id="{AC755989-961F-9427-E822-DE8FD7679FAF}"/>
              </a:ext>
            </a:extLst>
          </p:cNvPr>
          <p:cNvSpPr txBox="1">
            <a:spLocks/>
          </p:cNvSpPr>
          <p:nvPr/>
        </p:nvSpPr>
        <p:spPr>
          <a:xfrm>
            <a:off x="9185300" y="2117682"/>
            <a:ext cx="1097907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NODO B</a:t>
            </a:r>
          </a:p>
        </p:txBody>
      </p:sp>
    </p:spTree>
    <p:extLst>
      <p:ext uri="{BB962C8B-B14F-4D97-AF65-F5344CB8AC3E}">
        <p14:creationId xmlns:p14="http://schemas.microsoft.com/office/powerpoint/2010/main" val="57168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3501BA-B5E9-EA8E-3E4C-64A13213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1C49E-D16B-E631-AAF2-8558D63EB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461" y="1925697"/>
            <a:ext cx="10691446" cy="1397793"/>
          </a:xfrm>
        </p:spPr>
        <p:txBody>
          <a:bodyPr>
            <a:normAutofit/>
          </a:bodyPr>
          <a:lstStyle/>
          <a:p>
            <a:pPr algn="l"/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Nodo A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A296B-4D2D-6497-26C1-416B8DD1EFC4}"/>
              </a:ext>
            </a:extLst>
          </p:cNvPr>
          <p:cNvSpPr txBox="1">
            <a:spLocks/>
          </p:cNvSpPr>
          <p:nvPr/>
        </p:nvSpPr>
        <p:spPr>
          <a:xfrm>
            <a:off x="633046" y="2353469"/>
            <a:ext cx="10034954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Sezione Nodo A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FEB1EE5-6197-B0E5-494E-4FE7EDC7E4FA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16609F-730D-5967-ADB3-10F6F112A9CC}"/>
              </a:ext>
            </a:extLst>
          </p:cNvPr>
          <p:cNvGrpSpPr/>
          <p:nvPr/>
        </p:nvGrpSpPr>
        <p:grpSpPr>
          <a:xfrm>
            <a:off x="7182262" y="1663880"/>
            <a:ext cx="3503323" cy="2869407"/>
            <a:chOff x="7182262" y="1663880"/>
            <a:chExt cx="3503323" cy="2869407"/>
          </a:xfrm>
        </p:grpSpPr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0A4ADA60-BD03-88BD-3B78-3C213087B967}"/>
                </a:ext>
              </a:extLst>
            </p:cNvPr>
            <p:cNvSpPr txBox="1">
              <a:spLocks/>
            </p:cNvSpPr>
            <p:nvPr/>
          </p:nvSpPr>
          <p:spPr>
            <a:xfrm>
              <a:off x="7182262" y="1663880"/>
              <a:ext cx="1097907" cy="10755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it-IT" sz="1600">
                  <a:latin typeface="Abadi Extra Light" panose="020B0204020104020204" pitchFamily="34" charset="0"/>
                  <a:cs typeface="Arial" panose="020B0604020202020204" pitchFamily="34" charset="0"/>
                </a:rPr>
                <a:t>NODO 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81FEAD-E2EA-66B4-5DD5-2662CD0D6B9E}"/>
                </a:ext>
              </a:extLst>
            </p:cNvPr>
            <p:cNvSpPr/>
            <p:nvPr/>
          </p:nvSpPr>
          <p:spPr>
            <a:xfrm>
              <a:off x="7272399" y="2018686"/>
              <a:ext cx="3413186" cy="25146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E55A3C-D7F1-50E0-0FD5-E79AC6610035}"/>
                </a:ext>
              </a:extLst>
            </p:cNvPr>
            <p:cNvSpPr/>
            <p:nvPr/>
          </p:nvSpPr>
          <p:spPr>
            <a:xfrm>
              <a:off x="7731216" y="2266336"/>
              <a:ext cx="1016000" cy="615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  <a:br>
                <a:rPr lang="it-IT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it-IT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ARM™Cortex-M4 32-bit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44BCE-4204-ADE9-BA20-DAA618191FEB}"/>
                </a:ext>
              </a:extLst>
            </p:cNvPr>
            <p:cNvSpPr/>
            <p:nvPr/>
          </p:nvSpPr>
          <p:spPr>
            <a:xfrm>
              <a:off x="9280618" y="2266336"/>
              <a:ext cx="1016000" cy="615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UART_A</a:t>
              </a:r>
            </a:p>
          </p:txBody>
        </p:sp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3A8EB3AF-FC34-C7FB-34CB-627754516C1A}"/>
                </a:ext>
              </a:extLst>
            </p:cNvPr>
            <p:cNvSpPr/>
            <p:nvPr/>
          </p:nvSpPr>
          <p:spPr>
            <a:xfrm>
              <a:off x="7661366" y="3054093"/>
              <a:ext cx="2616200" cy="495300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800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FC4B69-4D37-A6CE-962F-BC9C0997E733}"/>
                </a:ext>
              </a:extLst>
            </p:cNvPr>
            <p:cNvSpPr/>
            <p:nvPr/>
          </p:nvSpPr>
          <p:spPr>
            <a:xfrm>
              <a:off x="9442603" y="3711318"/>
              <a:ext cx="819101" cy="615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MEMORIA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57ED0F-FB90-4C8D-5A91-4B26CEC0EAF4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8239216" y="2882286"/>
              <a:ext cx="0" cy="29130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30834B-FE92-9721-5CE2-7CE5254E1D13}"/>
                </a:ext>
              </a:extLst>
            </p:cNvPr>
            <p:cNvCxnSpPr>
              <a:cxnSpLocks/>
            </p:cNvCxnSpPr>
            <p:nvPr/>
          </p:nvCxnSpPr>
          <p:spPr>
            <a:xfrm>
              <a:off x="9753705" y="3420012"/>
              <a:ext cx="0" cy="29130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AE9AEE-5BCF-2B3C-BCCA-95BB7E8197C7}"/>
                </a:ext>
              </a:extLst>
            </p:cNvPr>
            <p:cNvCxnSpPr>
              <a:cxnSpLocks/>
            </p:cNvCxnSpPr>
            <p:nvPr/>
          </p:nvCxnSpPr>
          <p:spPr>
            <a:xfrm>
              <a:off x="9756868" y="2882286"/>
              <a:ext cx="0" cy="29130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4EE586-13AF-DCEB-CCBB-5DC66BB4E995}"/>
                </a:ext>
              </a:extLst>
            </p:cNvPr>
            <p:cNvSpPr/>
            <p:nvPr/>
          </p:nvSpPr>
          <p:spPr>
            <a:xfrm>
              <a:off x="8477402" y="3711318"/>
              <a:ext cx="852423" cy="615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Sensore </a:t>
              </a:r>
              <a:r>
                <a:rPr lang="it-IT" sz="80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</a:t>
              </a:r>
              <a:r>
                <a:rPr lang="it-IT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it-IT" sz="80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Umid</a:t>
              </a:r>
              <a:r>
                <a:rPr lang="it-IT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DHT11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DC4741-F3B9-F6CA-BA01-DEF8AC2F20B5}"/>
                </a:ext>
              </a:extLst>
            </p:cNvPr>
            <p:cNvSpPr/>
            <p:nvPr/>
          </p:nvSpPr>
          <p:spPr>
            <a:xfrm>
              <a:off x="7524841" y="3711318"/>
              <a:ext cx="852423" cy="615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Display OLED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556C88-E7B5-E9FB-7423-8BB41B93ADAB}"/>
                </a:ext>
              </a:extLst>
            </p:cNvPr>
            <p:cNvCxnSpPr>
              <a:cxnSpLocks/>
            </p:cNvCxnSpPr>
            <p:nvPr/>
          </p:nvCxnSpPr>
          <p:spPr>
            <a:xfrm>
              <a:off x="8903613" y="3426759"/>
              <a:ext cx="0" cy="29130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5C10688-5F8D-CD19-EA21-87F9A8B54FBC}"/>
                </a:ext>
              </a:extLst>
            </p:cNvPr>
            <p:cNvCxnSpPr>
              <a:cxnSpLocks/>
            </p:cNvCxnSpPr>
            <p:nvPr/>
          </p:nvCxnSpPr>
          <p:spPr>
            <a:xfrm>
              <a:off x="8141613" y="3433506"/>
              <a:ext cx="0" cy="29130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ubtitle 2">
            <a:extLst>
              <a:ext uri="{FF2B5EF4-FFF2-40B4-BE49-F238E27FC236}">
                <a16:creationId xmlns:a16="http://schemas.microsoft.com/office/drawing/2014/main" id="{D2441F82-7851-22FC-3E13-39D79B6D0FE0}"/>
              </a:ext>
            </a:extLst>
          </p:cNvPr>
          <p:cNvSpPr txBox="1">
            <a:spLocks/>
          </p:cNvSpPr>
          <p:nvPr/>
        </p:nvSpPr>
        <p:spPr>
          <a:xfrm>
            <a:off x="615461" y="3251737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Analisi delle componenti</a:t>
            </a:r>
          </a:p>
        </p:txBody>
      </p:sp>
    </p:spTree>
    <p:extLst>
      <p:ext uri="{BB962C8B-B14F-4D97-AF65-F5344CB8AC3E}">
        <p14:creationId xmlns:p14="http://schemas.microsoft.com/office/powerpoint/2010/main" val="3730225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AD8B7E-754F-031F-83A7-2C2A44E86D78}"/>
              </a:ext>
            </a:extLst>
          </p:cNvPr>
          <p:cNvSpPr txBox="1">
            <a:spLocks/>
          </p:cNvSpPr>
          <p:nvPr/>
        </p:nvSpPr>
        <p:spPr>
          <a:xfrm>
            <a:off x="533400" y="378251"/>
            <a:ext cx="10773507" cy="139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Sensore </a:t>
            </a:r>
            <a:r>
              <a:rPr lang="it-IT" sz="48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Temperatura</a:t>
            </a:r>
            <a:r>
              <a:rPr lang="it-IT" sz="4800" b="1"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99742B-77E4-6C81-5190-097CF4D44A59}"/>
              </a:ext>
            </a:extLst>
          </p:cNvPr>
          <p:cNvSpPr txBox="1">
            <a:spLocks/>
          </p:cNvSpPr>
          <p:nvPr/>
        </p:nvSpPr>
        <p:spPr>
          <a:xfrm>
            <a:off x="615461" y="1387931"/>
            <a:ext cx="10034953" cy="107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>
                <a:latin typeface="Abadi Extra Light" panose="020B0204020104020204" pitchFamily="34" charset="0"/>
                <a:cs typeface="Arial" panose="020B0604020202020204" pitchFamily="34" charset="0"/>
              </a:rPr>
              <a:t>Parti (1/7)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7FA7F99-DF12-B679-CA1C-E6304E48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906" y="5905499"/>
            <a:ext cx="736311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5897829-EA85-D215-802C-BC24F0E4CEEB}"/>
              </a:ext>
            </a:extLst>
          </p:cNvPr>
          <p:cNvSpPr txBox="1">
            <a:spLocks/>
          </p:cNvSpPr>
          <p:nvPr/>
        </p:nvSpPr>
        <p:spPr>
          <a:xfrm>
            <a:off x="458664" y="6272210"/>
            <a:ext cx="10848243" cy="3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b="1">
                <a:latin typeface="Arial" panose="020B0604020202020204" pitchFamily="34" charset="0"/>
                <a:cs typeface="Arial" panose="020B0604020202020204" pitchFamily="34" charset="0"/>
              </a:rPr>
              <a:t>Computer System Design                                                                                               </a:t>
            </a:r>
            <a:r>
              <a:rPr lang="it-IT" sz="1100">
                <a:latin typeface="Abadi Extra Light" panose="020B0204020104020204" pitchFamily="34" charset="0"/>
                <a:cs typeface="Arial" panose="020B0604020202020204" pitchFamily="34" charset="0"/>
              </a:rPr>
              <a:t>Università degli Studi di Napoli, Federico II – Corso di Laurea Magistrale, Ingegneria Informatica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4DAE964-B4F1-79B2-422E-AC9F81AA5B5F}"/>
              </a:ext>
            </a:extLst>
          </p:cNvPr>
          <p:cNvSpPr txBox="1">
            <a:spLocks/>
          </p:cNvSpPr>
          <p:nvPr/>
        </p:nvSpPr>
        <p:spPr>
          <a:xfrm>
            <a:off x="533398" y="1914742"/>
            <a:ext cx="10773507" cy="198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it-IT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DHT11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è un sensore di temperatura e umidità digitale. </a:t>
            </a:r>
          </a:p>
          <a:p>
            <a:pPr algn="just"/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Utilizza un sensore di umidità capacitivo e un termistore per misurare l'aria circostante ed emette </a:t>
            </a:r>
            <a:r>
              <a:rPr lang="it-IT" sz="1800" b="0" i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segnale digitale sul pin dati </a:t>
            </a:r>
            <a:r>
              <a:rPr lang="it-IT" sz="18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(non sono necessari pin di ingresso analogico). È abbastanza semplice da usare, ma richiede una tempificazione accurata tale per acquisire i dati.</a:t>
            </a:r>
          </a:p>
          <a:p>
            <a:pPr algn="just"/>
            <a:endParaRPr lang="it-IT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t-IT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Specifiche Tecniche Riassunte:</a:t>
            </a:r>
          </a:p>
          <a:p>
            <a:pPr algn="just"/>
            <a:endParaRPr lang="it-IT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it-I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it-IT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it-IT" sz="160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l"/>
            <a:endParaRPr lang="it-IT" sz="1600" i="1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CA9F8-F8F3-AE39-C00D-505F1E02E655}"/>
              </a:ext>
            </a:extLst>
          </p:cNvPr>
          <p:cNvSpPr txBox="1"/>
          <p:nvPr/>
        </p:nvSpPr>
        <p:spPr>
          <a:xfrm>
            <a:off x="533400" y="3947886"/>
            <a:ext cx="6048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Alimentazione da 3 a 5 V e I/O</a:t>
            </a:r>
          </a:p>
          <a:p>
            <a:pPr algn="l"/>
            <a:r>
              <a:rPr lang="it-IT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Letture di umidità del 20-80% con una precisione del 5%.</a:t>
            </a:r>
          </a:p>
          <a:p>
            <a:pPr algn="l"/>
            <a:r>
              <a:rPr lang="it-IT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Letture di temperatura da 0 a 50 °C con una precisione di +-2 °C</a:t>
            </a:r>
          </a:p>
          <a:p>
            <a:pPr algn="l"/>
            <a:r>
              <a:rPr lang="it-IT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Dimensioni del corpo 15,5 mm x 12 mm x 5,5 mm</a:t>
            </a:r>
          </a:p>
          <a:p>
            <a:pPr algn="l"/>
            <a:r>
              <a:rPr lang="it-IT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pin con spaziatura di 0,1".</a:t>
            </a:r>
          </a:p>
          <a:p>
            <a:pPr algn="l"/>
            <a:r>
              <a:rPr lang="it-IT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norma </a:t>
            </a:r>
            <a:r>
              <a:rPr lang="it-IT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RoHS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Modulo DHT11 Sensore Umidità e Temperatura con LED - Arduiner - Arduino  Components Shop">
            <a:extLst>
              <a:ext uri="{FF2B5EF4-FFF2-40B4-BE49-F238E27FC236}">
                <a16:creationId xmlns:a16="http://schemas.microsoft.com/office/drawing/2014/main" id="{E8E30434-8177-4714-3E94-AED6BD71A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83368" y="3494087"/>
            <a:ext cx="27559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4653</Words>
  <Application>Microsoft Office PowerPoint</Application>
  <PresentationFormat>Widescreen</PresentationFormat>
  <Paragraphs>606</Paragraphs>
  <Slides>53</Slides>
  <Notes>5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1" baseType="lpstr">
      <vt:lpstr>Abadi Extra Light</vt:lpstr>
      <vt:lpstr>Arial</vt:lpstr>
      <vt:lpstr>Calibri</vt:lpstr>
      <vt:lpstr>Calibri Light</vt:lpstr>
      <vt:lpstr>Cambria Math</vt:lpstr>
      <vt:lpstr>Open Sans</vt:lpstr>
      <vt:lpstr>Wingdings</vt:lpstr>
      <vt:lpstr>Office Theme</vt:lpstr>
      <vt:lpstr>Air Humidifier STM32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Nodo 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Nodo B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Interconnessione Nodo A – Nodo B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Regression: modello di predizione</dc:title>
  <dc:creator>ANTONIO ROMANO</dc:creator>
  <cp:lastModifiedBy>GIUSEPPE RICCIO</cp:lastModifiedBy>
  <cp:revision>2</cp:revision>
  <dcterms:created xsi:type="dcterms:W3CDTF">2022-05-22T12:11:22Z</dcterms:created>
  <dcterms:modified xsi:type="dcterms:W3CDTF">2022-07-27T08:02:32Z</dcterms:modified>
</cp:coreProperties>
</file>